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4630400" cy="8229600"/>
  <p:notesSz cx="8229600" cy="14630400"/>
  <p:embeddedFontLst>
    <p:embeddedFont>
      <p:font typeface="Libre Baskerville"/>
      <p:regular r:id="rId37"/>
    </p:embeddedFont>
    <p:embeddedFont>
      <p:font typeface="Libre Baskerville"/>
      <p:regular r:id="rId38"/>
    </p:embeddedFont>
    <p:embeddedFont>
      <p:font typeface="Libre Baskerville"/>
      <p:regular r:id="rId39"/>
    </p:embeddedFont>
    <p:embeddedFont>
      <p:font typeface="Libre Baskerville"/>
      <p:regular r:id="rId40"/>
    </p:embeddedFont>
    <p:embeddedFont>
      <p:font typeface="DM Sans"/>
      <p:regular r:id="rId41"/>
    </p:embeddedFont>
    <p:embeddedFont>
      <p:font typeface="DM Sans"/>
      <p:regular r:id="rId42"/>
    </p:embeddedFont>
    <p:embeddedFont>
      <p:font typeface="DM Sans"/>
      <p:regular r:id="rId43"/>
    </p:embeddedFont>
    <p:embeddedFont>
      <p:font typeface="DM Sans"/>
      <p:regular r:id="rId4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37" Type="http://schemas.openxmlformats.org/officeDocument/2006/relationships/font" Target="fonts/font1.fntdata"/><Relationship Id="rId38" Type="http://schemas.openxmlformats.org/officeDocument/2006/relationships/font" Target="fonts/font2.fntdata"/><Relationship Id="rId39" Type="http://schemas.openxmlformats.org/officeDocument/2006/relationships/font" Target="fonts/font3.fntdata"/><Relationship Id="rId40" Type="http://schemas.openxmlformats.org/officeDocument/2006/relationships/font" Target="fonts/font4.fntdata"/><Relationship Id="rId41" Type="http://schemas.openxmlformats.org/officeDocument/2006/relationships/font" Target="fonts/font5.fntdata"/><Relationship Id="rId42" Type="http://schemas.openxmlformats.org/officeDocument/2006/relationships/font" Target="fonts/font6.fntdata"/><Relationship Id="rId43" Type="http://schemas.openxmlformats.org/officeDocument/2006/relationships/font" Target="fonts/font7.fntdata"/><Relationship Id="rId4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021-1.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1022-1.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1023-1.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1024-1.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025-1.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1026-1.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1027-1.png"/><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028-1.png"/><Relationship Id="rId2"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image" Target="../media/image-1029-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image" Target="../media/image-1030-1.png"/><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031-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4.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2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2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svg"/><Relationship Id="rId3" Type="http://schemas.openxmlformats.org/officeDocument/2006/relationships/image" Target="../media/image-29-3.png"/><Relationship Id="rId4" Type="http://schemas.openxmlformats.org/officeDocument/2006/relationships/image" Target="../media/image-29-4.svg"/><Relationship Id="rId5" Type="http://schemas.openxmlformats.org/officeDocument/2006/relationships/image" Target="../media/image-29-5.png"/><Relationship Id="rId6" Type="http://schemas.openxmlformats.org/officeDocument/2006/relationships/image" Target="../media/image-29-6.svg"/><Relationship Id="rId7" Type="http://schemas.openxmlformats.org/officeDocument/2006/relationships/image" Target="../media/image-29-7.png"/><Relationship Id="rId8" Type="http://schemas.openxmlformats.org/officeDocument/2006/relationships/image" Target="../media/image-29-8.svg"/><Relationship Id="rId9" Type="http://schemas.openxmlformats.org/officeDocument/2006/relationships/slideLayout" Target="../slideLayouts/slideLayout30.xml"/><Relationship Id="rId10"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89096"/>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Long Short-Term Memory (LSTM)</a:t>
            </a:r>
            <a:endParaRPr lang="en-US" sz="3900" dirty="0"/>
          </a:p>
        </p:txBody>
      </p:sp>
      <p:sp>
        <p:nvSpPr>
          <p:cNvPr id="4" name="Text 1"/>
          <p:cNvSpPr/>
          <p:nvPr/>
        </p:nvSpPr>
        <p:spPr>
          <a:xfrm>
            <a:off x="793790" y="3826907"/>
            <a:ext cx="7556421" cy="396954"/>
          </a:xfrm>
          <a:prstGeom prst="rect">
            <a:avLst/>
          </a:prstGeom>
          <a:noFill/>
          <a:ln/>
        </p:spPr>
        <p:txBody>
          <a:bodyPr wrap="none" lIns="0" tIns="0" rIns="0" bIns="0" rtlCol="0" anchor="t"/>
          <a:lstStyle/>
          <a:p>
            <a:pPr algn="l" indent="0" marL="0">
              <a:lnSpc>
                <a:spcPts val="3100"/>
              </a:lnSpc>
              <a:buNone/>
            </a:pPr>
            <a:r>
              <a:rPr lang="en-US" sz="1950" dirty="0">
                <a:solidFill>
                  <a:srgbClr val="454240"/>
                </a:solidFill>
                <a:latin typeface="DM Sans" pitchFamily="34" charset="0"/>
                <a:ea typeface="DM Sans" pitchFamily="34" charset="-122"/>
                <a:cs typeface="DM Sans" pitchFamily="34" charset="-120"/>
              </a:rPr>
              <a:t>A Deep Dive Guide for Practitioners</a:t>
            </a:r>
            <a:endParaRPr lang="en-US" sz="1950" dirty="0"/>
          </a:p>
        </p:txBody>
      </p:sp>
      <p:sp>
        <p:nvSpPr>
          <p:cNvPr id="5" name="Text 2"/>
          <p:cNvSpPr/>
          <p:nvPr/>
        </p:nvSpPr>
        <p:spPr>
          <a:xfrm>
            <a:off x="793790" y="4447103"/>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A comprehensive exploration of LSTM networks — from the fundamental motivation behind their invention, through the elegant gate mechanisms that power them, to hands-on implementation and real-world clinical applications.</a:t>
            </a:r>
            <a:endParaRPr lang="en-US" sz="1550" dirty="0"/>
          </a:p>
        </p:txBody>
      </p:sp>
      <p:sp>
        <p:nvSpPr>
          <p:cNvPr id="6" name="Text 3"/>
          <p:cNvSpPr/>
          <p:nvPr/>
        </p:nvSpPr>
        <p:spPr>
          <a:xfrm>
            <a:off x="793790" y="562296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Arvind CS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53872"/>
            <a:ext cx="9768483"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Consequences for Recurrent Networks</a:t>
            </a:r>
            <a:endParaRPr lang="en-US" sz="3900" dirty="0"/>
          </a:p>
        </p:txBody>
      </p:sp>
      <p:sp>
        <p:nvSpPr>
          <p:cNvPr id="3" name="Text 1"/>
          <p:cNvSpPr/>
          <p:nvPr/>
        </p:nvSpPr>
        <p:spPr>
          <a:xfrm>
            <a:off x="793790" y="247078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vanishing gradient problem has devastating practical consequences for standard RNNs. Because gradients decay exponentially with sequence length, the network's ability to associate information across distant time steps is severely compromised.</a:t>
            </a:r>
            <a:endParaRPr lang="en-US" sz="1550" dirty="0"/>
          </a:p>
        </p:txBody>
      </p:sp>
      <p:sp>
        <p:nvSpPr>
          <p:cNvPr id="4" name="Shape 2"/>
          <p:cNvSpPr/>
          <p:nvPr/>
        </p:nvSpPr>
        <p:spPr>
          <a:xfrm>
            <a:off x="793790" y="3329107"/>
            <a:ext cx="4215289" cy="2141815"/>
          </a:xfrm>
          <a:prstGeom prst="roundRect">
            <a:avLst>
              <a:gd name="adj" fmla="val 5123"/>
            </a:avLst>
          </a:prstGeom>
          <a:solidFill>
            <a:srgbClr val="FFFDFA"/>
          </a:solidFill>
          <a:ln w="22860">
            <a:solidFill>
              <a:srgbClr val="DDD3BA"/>
            </a:solidFill>
            <a:prstDash val="solid"/>
          </a:ln>
        </p:spPr>
      </p:sp>
      <p:sp>
        <p:nvSpPr>
          <p:cNvPr id="5" name="Shape 3"/>
          <p:cNvSpPr/>
          <p:nvPr/>
        </p:nvSpPr>
        <p:spPr>
          <a:xfrm>
            <a:off x="770930" y="3329107"/>
            <a:ext cx="91440" cy="2141815"/>
          </a:xfrm>
          <a:prstGeom prst="roundRect">
            <a:avLst>
              <a:gd name="adj" fmla="val 91163"/>
            </a:avLst>
          </a:prstGeom>
          <a:solidFill>
            <a:srgbClr val="B88E23"/>
          </a:solidFill>
          <a:ln/>
        </p:spPr>
      </p:sp>
      <p:sp>
        <p:nvSpPr>
          <p:cNvPr id="6" name="Text 4"/>
          <p:cNvSpPr/>
          <p:nvPr/>
        </p:nvSpPr>
        <p:spPr>
          <a:xfrm>
            <a:off x="1083588" y="355032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Short-Term Bias</a:t>
            </a:r>
            <a:endParaRPr lang="en-US" sz="1950" dirty="0"/>
          </a:p>
        </p:txBody>
      </p:sp>
      <p:sp>
        <p:nvSpPr>
          <p:cNvPr id="7" name="Text 5"/>
          <p:cNvSpPr/>
          <p:nvPr/>
        </p:nvSpPr>
        <p:spPr>
          <a:xfrm>
            <a:off x="1083588" y="3979545"/>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RNNs learn to rely almost exclusively on recent inputs, ignoring long-range context that may be essential for accurate predictions.</a:t>
            </a:r>
            <a:endParaRPr lang="en-US" sz="1550" dirty="0"/>
          </a:p>
        </p:txBody>
      </p:sp>
      <p:sp>
        <p:nvSpPr>
          <p:cNvPr id="8" name="Shape 6"/>
          <p:cNvSpPr/>
          <p:nvPr/>
        </p:nvSpPr>
        <p:spPr>
          <a:xfrm>
            <a:off x="5207437" y="3329107"/>
            <a:ext cx="4215408" cy="2141815"/>
          </a:xfrm>
          <a:prstGeom prst="roundRect">
            <a:avLst>
              <a:gd name="adj" fmla="val 5123"/>
            </a:avLst>
          </a:prstGeom>
          <a:solidFill>
            <a:srgbClr val="FFFDFA"/>
          </a:solidFill>
          <a:ln w="22860">
            <a:solidFill>
              <a:srgbClr val="DDD3BA"/>
            </a:solidFill>
            <a:prstDash val="solid"/>
          </a:ln>
        </p:spPr>
      </p:sp>
      <p:sp>
        <p:nvSpPr>
          <p:cNvPr id="9" name="Shape 7"/>
          <p:cNvSpPr/>
          <p:nvPr/>
        </p:nvSpPr>
        <p:spPr>
          <a:xfrm>
            <a:off x="5184577" y="3329107"/>
            <a:ext cx="91440" cy="2141815"/>
          </a:xfrm>
          <a:prstGeom prst="roundRect">
            <a:avLst>
              <a:gd name="adj" fmla="val 91163"/>
            </a:avLst>
          </a:prstGeom>
          <a:solidFill>
            <a:srgbClr val="B88E23"/>
          </a:solidFill>
          <a:ln/>
        </p:spPr>
      </p:sp>
      <p:sp>
        <p:nvSpPr>
          <p:cNvPr id="10" name="Text 8"/>
          <p:cNvSpPr/>
          <p:nvPr/>
        </p:nvSpPr>
        <p:spPr>
          <a:xfrm>
            <a:off x="5497235" y="355032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Lost Dependencies</a:t>
            </a:r>
            <a:endParaRPr lang="en-US" sz="1950" dirty="0"/>
          </a:p>
        </p:txBody>
      </p:sp>
      <p:sp>
        <p:nvSpPr>
          <p:cNvPr id="11" name="Text 9"/>
          <p:cNvSpPr/>
          <p:nvPr/>
        </p:nvSpPr>
        <p:spPr>
          <a:xfrm>
            <a:off x="5497235" y="3979545"/>
            <a:ext cx="3704392"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Relationships spanning more than 10–20 time steps are effectively invisible to the learning algorithm.</a:t>
            </a:r>
            <a:endParaRPr lang="en-US" sz="1550" dirty="0"/>
          </a:p>
        </p:txBody>
      </p:sp>
      <p:sp>
        <p:nvSpPr>
          <p:cNvPr id="12" name="Shape 10"/>
          <p:cNvSpPr/>
          <p:nvPr/>
        </p:nvSpPr>
        <p:spPr>
          <a:xfrm>
            <a:off x="9621203" y="3329107"/>
            <a:ext cx="4215289" cy="2141815"/>
          </a:xfrm>
          <a:prstGeom prst="roundRect">
            <a:avLst>
              <a:gd name="adj" fmla="val 5123"/>
            </a:avLst>
          </a:prstGeom>
          <a:solidFill>
            <a:srgbClr val="FFFDFA"/>
          </a:solidFill>
          <a:ln w="22860">
            <a:solidFill>
              <a:srgbClr val="DDD3BA"/>
            </a:solidFill>
            <a:prstDash val="solid"/>
          </a:ln>
        </p:spPr>
      </p:sp>
      <p:sp>
        <p:nvSpPr>
          <p:cNvPr id="13" name="Shape 11"/>
          <p:cNvSpPr/>
          <p:nvPr/>
        </p:nvSpPr>
        <p:spPr>
          <a:xfrm>
            <a:off x="9598343" y="3329107"/>
            <a:ext cx="91440" cy="2141815"/>
          </a:xfrm>
          <a:prstGeom prst="roundRect">
            <a:avLst>
              <a:gd name="adj" fmla="val 91163"/>
            </a:avLst>
          </a:prstGeom>
          <a:solidFill>
            <a:srgbClr val="B88E23"/>
          </a:solidFill>
          <a:ln/>
        </p:spPr>
      </p:sp>
      <p:sp>
        <p:nvSpPr>
          <p:cNvPr id="14" name="Text 12"/>
          <p:cNvSpPr/>
          <p:nvPr/>
        </p:nvSpPr>
        <p:spPr>
          <a:xfrm>
            <a:off x="9911001" y="355032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Practical Failure</a:t>
            </a:r>
            <a:endParaRPr lang="en-US" sz="1950" dirty="0"/>
          </a:p>
        </p:txBody>
      </p:sp>
      <p:sp>
        <p:nvSpPr>
          <p:cNvPr id="15" name="Text 13"/>
          <p:cNvSpPr/>
          <p:nvPr/>
        </p:nvSpPr>
        <p:spPr>
          <a:xfrm>
            <a:off x="9911001" y="3979545"/>
            <a:ext cx="3704273"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Tasks requiring long memory — like document-level language modeling or multi-beat ECG analysis — become intractable with vanilla RNNs.</a:t>
            </a:r>
            <a:endParaRPr lang="en-US" sz="1550" dirty="0"/>
          </a:p>
        </p:txBody>
      </p:sp>
      <p:sp>
        <p:nvSpPr>
          <p:cNvPr id="16" name="Text 14"/>
          <p:cNvSpPr/>
          <p:nvPr/>
        </p:nvSpPr>
        <p:spPr>
          <a:xfrm>
            <a:off x="1091446" y="5917406"/>
            <a:ext cx="12745164" cy="635079"/>
          </a:xfrm>
          <a:prstGeom prst="rect">
            <a:avLst/>
          </a:prstGeom>
          <a:noFill/>
          <a:ln/>
        </p:spPr>
        <p:txBody>
          <a:bodyPr wrap="square" lIns="0" tIns="0" rIns="0" bIns="0" rtlCol="0" anchor="t"/>
          <a:lstStyle/>
          <a:p>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"I moved to Japan 10 years ago. Now I speak fluent ___."</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 A vanilla RNN may forget "Japan" by the time it reaches the blank, predicting the wrong language entirely.</a:t>
            </a:r>
            <a:endParaRPr lang="en-US" sz="1550" dirty="0"/>
          </a:p>
        </p:txBody>
      </p:sp>
      <p:sp>
        <p:nvSpPr>
          <p:cNvPr id="17" name="Shape 15"/>
          <p:cNvSpPr/>
          <p:nvPr/>
        </p:nvSpPr>
        <p:spPr>
          <a:xfrm>
            <a:off x="793790" y="5694164"/>
            <a:ext cx="22860" cy="1081564"/>
          </a:xfrm>
          <a:prstGeom prst="rect">
            <a:avLst/>
          </a:prstGeom>
          <a:solidFill>
            <a:srgbClr val="B88E23"/>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2752725" y="942856"/>
            <a:ext cx="4028956" cy="361593"/>
          </a:xfrm>
          <a:prstGeom prst="rect">
            <a:avLst/>
          </a:prstGeom>
          <a:noFill/>
          <a:ln/>
        </p:spPr>
        <p:txBody>
          <a:bodyPr wrap="none" lIns="0" tIns="0" rIns="0" bIns="0" rtlCol="0" anchor="t"/>
          <a:lstStyle/>
          <a:p>
            <a:pPr algn="l" indent="0" marL="0">
              <a:lnSpc>
                <a:spcPts val="2800"/>
              </a:lnSpc>
              <a:buNone/>
            </a:pPr>
            <a:r>
              <a:rPr lang="en-US" sz="2250" dirty="0">
                <a:solidFill>
                  <a:srgbClr val="5C4E3D"/>
                </a:solidFill>
                <a:latin typeface="Libre Baskerville" pitchFamily="34" charset="0"/>
                <a:ea typeface="Libre Baskerville" pitchFamily="34" charset="-122"/>
                <a:cs typeface="Libre Baskerville" pitchFamily="34" charset="-120"/>
              </a:rPr>
              <a:t>Visualizing Gradient Decay</a:t>
            </a:r>
            <a:endParaRPr lang="en-US" sz="2250" dirty="0"/>
          </a:p>
        </p:txBody>
      </p:sp>
      <p:sp>
        <p:nvSpPr>
          <p:cNvPr id="3" name="Text 1"/>
          <p:cNvSpPr/>
          <p:nvPr/>
        </p:nvSpPr>
        <p:spPr>
          <a:xfrm>
            <a:off x="2752725" y="1439347"/>
            <a:ext cx="9124950" cy="292894"/>
          </a:xfrm>
          <a:prstGeom prst="rect">
            <a:avLst/>
          </a:prstGeom>
          <a:noFill/>
          <a:ln/>
        </p:spPr>
        <p:txBody>
          <a:bodyPr wrap="square" lIns="0" tIns="0" rIns="0" bIns="0" rtlCol="0" anchor="t"/>
          <a:lstStyle/>
          <a:p>
            <a:pPr algn="l" indent="0" marL="0">
              <a:lnSpc>
                <a:spcPts val="1150"/>
              </a:lnSpc>
              <a:buNone/>
            </a:pPr>
            <a:r>
              <a:rPr lang="en-US" sz="900" dirty="0">
                <a:solidFill>
                  <a:srgbClr val="454240"/>
                </a:solidFill>
                <a:latin typeface="DM Sans" pitchFamily="34" charset="0"/>
                <a:ea typeface="DM Sans" pitchFamily="34" charset="-122"/>
                <a:cs typeface="DM Sans" pitchFamily="34" charset="-120"/>
              </a:rPr>
              <a:t>To appreciate the severity of gradient vanishing, consider how rapidly gradient magnitude drops across time steps for typical RNN configurations. The chart below illustrates the exponential decay for three different per-step gradient multipliers.</a:t>
            </a:r>
            <a:endParaRPr lang="en-US" sz="900" dirty="0"/>
          </a:p>
        </p:txBody>
      </p:sp>
      <p:pic>
        <p:nvPicPr>
          <p:cNvPr id="4" name="Image 0" descr="preencoded.png">    </p:cNvPr>
          <p:cNvPicPr>
            <a:picLocks noChangeAspect="1"/>
          </p:cNvPicPr>
          <p:nvPr/>
        </p:nvPicPr>
        <p:blipFill>
          <a:blip r:embed="rId1"/>
          <a:stretch>
            <a:fillRect/>
          </a:stretch>
        </p:blipFill>
        <p:spPr>
          <a:xfrm>
            <a:off x="2752725" y="1808083"/>
            <a:ext cx="9128760" cy="5116910"/>
          </a:xfrm>
          <a:prstGeom prst="rect">
            <a:avLst/>
          </a:prstGeom>
        </p:spPr>
      </p:pic>
      <p:sp>
        <p:nvSpPr>
          <p:cNvPr id="5" name="Text 2"/>
          <p:cNvSpPr/>
          <p:nvPr/>
        </p:nvSpPr>
        <p:spPr>
          <a:xfrm>
            <a:off x="2752725" y="6993850"/>
            <a:ext cx="9124950" cy="292894"/>
          </a:xfrm>
          <a:prstGeom prst="rect">
            <a:avLst/>
          </a:prstGeom>
          <a:noFill/>
          <a:ln/>
        </p:spPr>
        <p:txBody>
          <a:bodyPr wrap="square" lIns="0" tIns="0" rIns="0" bIns="0" rtlCol="0" anchor="t"/>
          <a:lstStyle/>
          <a:p>
            <a:pPr algn="l" indent="0" marL="0">
              <a:lnSpc>
                <a:spcPts val="1150"/>
              </a:lnSpc>
              <a:buNone/>
            </a:pPr>
            <a:r>
              <a:rPr lang="en-US" sz="900" dirty="0">
                <a:solidFill>
                  <a:srgbClr val="454240"/>
                </a:solidFill>
                <a:latin typeface="DM Sans" pitchFamily="34" charset="0"/>
                <a:ea typeface="DM Sans" pitchFamily="34" charset="-122"/>
                <a:cs typeface="DM Sans" pitchFamily="34" charset="-120"/>
              </a:rPr>
              <a:t>Even with a relatively favorable per-step factor of 0.9, the gradient signal at step 50 is only </a:t>
            </a:r>
            <a:pPr algn="l" indent="0" marL="0">
              <a:lnSpc>
                <a:spcPts val="1150"/>
              </a:lnSpc>
              <a:buNone/>
            </a:pPr>
            <a:r>
              <a:rPr lang="en-US" sz="900" b="1" dirty="0">
                <a:solidFill>
                  <a:srgbClr val="454240"/>
                </a:solidFill>
                <a:latin typeface="DM Sans" pitchFamily="34" charset="0"/>
                <a:ea typeface="DM Sans" pitchFamily="34" charset="-122"/>
                <a:cs typeface="DM Sans" pitchFamily="34" charset="-120"/>
              </a:rPr>
              <a:t>0.5%</a:t>
            </a:r>
            <a:pPr algn="l" indent="0" marL="0">
              <a:lnSpc>
                <a:spcPts val="1150"/>
              </a:lnSpc>
              <a:buNone/>
            </a:pPr>
            <a:r>
              <a:rPr lang="en-US" sz="900" dirty="0">
                <a:solidFill>
                  <a:srgbClr val="454240"/>
                </a:solidFill>
                <a:latin typeface="DM Sans" pitchFamily="34" charset="0"/>
                <a:ea typeface="DM Sans" pitchFamily="34" charset="-122"/>
                <a:cs typeface="DM Sans" pitchFamily="34" charset="-120"/>
              </a:rPr>
              <a:t> of its original magnitude — effectively zero for practical learning. This exponential decay is the fundamental reason standard RNNs fail on long sequences.</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48696"/>
            <a:ext cx="831413"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CHAPTER 5</a:t>
            </a:r>
            <a:endParaRPr lang="en-US" sz="1250" dirty="0"/>
          </a:p>
        </p:txBody>
      </p:sp>
      <p:sp>
        <p:nvSpPr>
          <p:cNvPr id="4" name="Text 1"/>
          <p:cNvSpPr/>
          <p:nvPr/>
        </p:nvSpPr>
        <p:spPr>
          <a:xfrm>
            <a:off x="6280190" y="2341602"/>
            <a:ext cx="6552962"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Why LSTM Was Invented</a:t>
            </a:r>
            <a:endParaRPr lang="en-US" sz="3900" dirty="0"/>
          </a:p>
        </p:txBody>
      </p:sp>
      <p:sp>
        <p:nvSpPr>
          <p:cNvPr id="5" name="Text 2"/>
          <p:cNvSpPr/>
          <p:nvPr/>
        </p:nvSpPr>
        <p:spPr>
          <a:xfrm>
            <a:off x="6280190" y="325933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In 1997,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Sepp Hochreiter</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and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Jürgen Schmidhuber</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published their landmark paper introducing Long Short-Term Memory networks — a specialized recurrent architecture designed to remember information across long time spans while remaining trainable via gradient-based methods.</a:t>
            </a:r>
            <a:endParaRPr lang="en-US" sz="1550" dirty="0"/>
          </a:p>
        </p:txBody>
      </p:sp>
      <p:sp>
        <p:nvSpPr>
          <p:cNvPr id="6" name="Text 3"/>
          <p:cNvSpPr/>
          <p:nvPr/>
        </p:nvSpPr>
        <p:spPr>
          <a:xfrm>
            <a:off x="6280190" y="4752737"/>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key insight was elegant: instead of forcing gradients to survive repeated nonlinear transformations, create a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linear self-connection</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in the cell state that allows information (and gradients) to flow across many time steps with minimal degradation. Learnable gates then control what enters, persists in, and exits this protected memory pathway.</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573411"/>
            <a:ext cx="6305907"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Core Design Motivations</a:t>
            </a:r>
            <a:endParaRPr lang="en-US" sz="3900" dirty="0"/>
          </a:p>
        </p:txBody>
      </p:sp>
      <p:sp>
        <p:nvSpPr>
          <p:cNvPr id="3" name="Text 1"/>
          <p:cNvSpPr/>
          <p:nvPr/>
        </p:nvSpPr>
        <p:spPr>
          <a:xfrm>
            <a:off x="793790" y="259032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LSTM architecture was driven by three specific goals that directly addressed the failures of standard RNNs. Each motivation maps to a distinct architectural innovation.</a:t>
            </a:r>
            <a:endParaRPr lang="en-US" sz="1550" dirty="0"/>
          </a:p>
        </p:txBody>
      </p:sp>
      <p:pic>
        <p:nvPicPr>
          <p:cNvPr id="4" name="Image 0" descr="preencoded.png">    </p:cNvPr>
          <p:cNvPicPr>
            <a:picLocks noChangeAspect="1"/>
          </p:cNvPicPr>
          <p:nvPr/>
        </p:nvPicPr>
        <p:blipFill>
          <a:blip r:embed="rId1"/>
          <a:stretch>
            <a:fillRect/>
          </a:stretch>
        </p:blipFill>
        <p:spPr>
          <a:xfrm>
            <a:off x="793790" y="3448645"/>
            <a:ext cx="4347567" cy="793790"/>
          </a:xfrm>
          <a:prstGeom prst="rect">
            <a:avLst/>
          </a:prstGeom>
        </p:spPr>
      </p:pic>
      <p:sp>
        <p:nvSpPr>
          <p:cNvPr id="5" name="Text 2"/>
          <p:cNvSpPr/>
          <p:nvPr/>
        </p:nvSpPr>
        <p:spPr>
          <a:xfrm>
            <a:off x="992148" y="4440793"/>
            <a:ext cx="3678198"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Mitigate Vanishing Gradients</a:t>
            </a:r>
            <a:endParaRPr lang="en-US" sz="1950" dirty="0"/>
          </a:p>
        </p:txBody>
      </p:sp>
      <p:sp>
        <p:nvSpPr>
          <p:cNvPr id="6" name="Text 3"/>
          <p:cNvSpPr/>
          <p:nvPr/>
        </p:nvSpPr>
        <p:spPr>
          <a:xfrm>
            <a:off x="992148" y="4870013"/>
            <a:ext cx="3950851" cy="15876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cell state provides a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constant error carousel</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 a pathway where gradients can flow across many time steps without exponential decay, preserving the learning signal.</a:t>
            </a:r>
            <a:endParaRPr lang="en-US" sz="1550" dirty="0"/>
          </a:p>
        </p:txBody>
      </p:sp>
      <p:pic>
        <p:nvPicPr>
          <p:cNvPr id="7" name="Image 1" descr="preencoded.png">    </p:cNvPr>
          <p:cNvPicPr>
            <a:picLocks noChangeAspect="1"/>
          </p:cNvPicPr>
          <p:nvPr/>
        </p:nvPicPr>
        <p:blipFill>
          <a:blip r:embed="rId2"/>
          <a:stretch>
            <a:fillRect/>
          </a:stretch>
        </p:blipFill>
        <p:spPr>
          <a:xfrm>
            <a:off x="5141357" y="3448645"/>
            <a:ext cx="4347567" cy="793790"/>
          </a:xfrm>
          <a:prstGeom prst="rect">
            <a:avLst/>
          </a:prstGeom>
        </p:spPr>
      </p:pic>
      <p:sp>
        <p:nvSpPr>
          <p:cNvPr id="8" name="Text 4"/>
          <p:cNvSpPr/>
          <p:nvPr/>
        </p:nvSpPr>
        <p:spPr>
          <a:xfrm>
            <a:off x="5339715" y="4440793"/>
            <a:ext cx="3859530"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Maintain Long-Term Memory</a:t>
            </a:r>
            <a:endParaRPr lang="en-US" sz="1950" dirty="0"/>
          </a:p>
        </p:txBody>
      </p:sp>
      <p:sp>
        <p:nvSpPr>
          <p:cNvPr id="9" name="Text 5"/>
          <p:cNvSpPr/>
          <p:nvPr/>
        </p:nvSpPr>
        <p:spPr>
          <a:xfrm>
            <a:off x="5339715" y="4870013"/>
            <a:ext cx="3950851" cy="15876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Unlike the hidden state in vanilla RNNs which is overwritten at every step, the LSTM cell state can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persist information</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indefinitely when the forget gate remains open.</a:t>
            </a:r>
            <a:endParaRPr lang="en-US" sz="1550" dirty="0"/>
          </a:p>
        </p:txBody>
      </p:sp>
      <p:pic>
        <p:nvPicPr>
          <p:cNvPr id="10" name="Image 2" descr="preencoded.png">    </p:cNvPr>
          <p:cNvPicPr>
            <a:picLocks noChangeAspect="1"/>
          </p:cNvPicPr>
          <p:nvPr/>
        </p:nvPicPr>
        <p:blipFill>
          <a:blip r:embed="rId3"/>
          <a:stretch>
            <a:fillRect/>
          </a:stretch>
        </p:blipFill>
        <p:spPr>
          <a:xfrm>
            <a:off x="9488924" y="3448645"/>
            <a:ext cx="4347567" cy="793790"/>
          </a:xfrm>
          <a:prstGeom prst="rect">
            <a:avLst/>
          </a:prstGeom>
        </p:spPr>
      </p:pic>
      <p:sp>
        <p:nvSpPr>
          <p:cNvPr id="11" name="Text 6"/>
          <p:cNvSpPr/>
          <p:nvPr/>
        </p:nvSpPr>
        <p:spPr>
          <a:xfrm>
            <a:off x="9687282" y="4440793"/>
            <a:ext cx="3448883"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Selective Information Flow</a:t>
            </a:r>
            <a:endParaRPr lang="en-US" sz="1950" dirty="0"/>
          </a:p>
        </p:txBody>
      </p:sp>
      <p:sp>
        <p:nvSpPr>
          <p:cNvPr id="12" name="Text 7"/>
          <p:cNvSpPr/>
          <p:nvPr/>
        </p:nvSpPr>
        <p:spPr>
          <a:xfrm>
            <a:off x="9687282" y="4870013"/>
            <a:ext cx="3950851"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Learnable gates decide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when to write, erase, or read</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from memory — giving the network fine-grained control over what information is relevant at each time step.</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1857851" y="444579"/>
            <a:ext cx="581382" cy="150257"/>
          </a:xfrm>
          <a:prstGeom prst="rect">
            <a:avLst/>
          </a:prstGeom>
          <a:noFill/>
          <a:ln/>
        </p:spPr>
        <p:txBody>
          <a:bodyPr wrap="none" lIns="0" tIns="0" rIns="0" bIns="0" rtlCol="0" anchor="t"/>
          <a:lstStyle/>
          <a:p>
            <a:pPr algn="l" indent="0" marL="0">
              <a:lnSpc>
                <a:spcPts val="1150"/>
              </a:lnSpc>
              <a:buNone/>
            </a:pPr>
            <a:r>
              <a:rPr lang="en-US" sz="850" dirty="0">
                <a:solidFill>
                  <a:srgbClr val="B88E23"/>
                </a:solidFill>
                <a:latin typeface="DM Sans" pitchFamily="34" charset="0"/>
                <a:ea typeface="DM Sans" pitchFamily="34" charset="-122"/>
                <a:cs typeface="DM Sans" pitchFamily="34" charset="-120"/>
              </a:rPr>
              <a:t>CHAPTER 6</a:t>
            </a:r>
            <a:endParaRPr lang="en-US" sz="850" dirty="0"/>
          </a:p>
        </p:txBody>
      </p:sp>
      <p:sp>
        <p:nvSpPr>
          <p:cNvPr id="3" name="Text 1"/>
          <p:cNvSpPr/>
          <p:nvPr/>
        </p:nvSpPr>
        <p:spPr>
          <a:xfrm>
            <a:off x="1857851" y="674846"/>
            <a:ext cx="5228273" cy="432435"/>
          </a:xfrm>
          <a:prstGeom prst="rect">
            <a:avLst/>
          </a:prstGeom>
          <a:noFill/>
          <a:ln/>
        </p:spPr>
        <p:txBody>
          <a:bodyPr wrap="none" lIns="0" tIns="0" rIns="0" bIns="0" rtlCol="0" anchor="t"/>
          <a:lstStyle/>
          <a:p>
            <a:pPr algn="l" indent="0" marL="0">
              <a:lnSpc>
                <a:spcPts val="3400"/>
              </a:lnSpc>
              <a:buNone/>
            </a:pPr>
            <a:r>
              <a:rPr lang="en-US" sz="2700" dirty="0">
                <a:solidFill>
                  <a:srgbClr val="5C4E3D"/>
                </a:solidFill>
                <a:latin typeface="Libre Baskerville" pitchFamily="34" charset="0"/>
                <a:ea typeface="Libre Baskerville" pitchFamily="34" charset="-122"/>
                <a:cs typeface="Libre Baskerville" pitchFamily="34" charset="-120"/>
              </a:rPr>
              <a:t>LSTM Architecture Overview</a:t>
            </a:r>
            <a:endParaRPr lang="en-US" sz="2700" dirty="0"/>
          </a:p>
        </p:txBody>
      </p:sp>
      <p:sp>
        <p:nvSpPr>
          <p:cNvPr id="4" name="Text 2"/>
          <p:cNvSpPr/>
          <p:nvPr/>
        </p:nvSpPr>
        <p:spPr>
          <a:xfrm>
            <a:off x="1857851" y="1252061"/>
            <a:ext cx="10914578" cy="375523"/>
          </a:xfrm>
          <a:prstGeom prst="rect">
            <a:avLst/>
          </a:prstGeom>
          <a:noFill/>
          <a:ln/>
        </p:spPr>
        <p:txBody>
          <a:bodyPr wrap="square" lIns="0" tIns="0" rIns="0" bIns="0" rtlCol="0" anchor="t"/>
          <a:lstStyle/>
          <a:p>
            <a:pPr algn="l" indent="0" marL="0">
              <a:lnSpc>
                <a:spcPts val="1450"/>
              </a:lnSpc>
              <a:buNone/>
            </a:pPr>
            <a:r>
              <a:rPr lang="en-US" sz="1050" dirty="0">
                <a:solidFill>
                  <a:srgbClr val="454240"/>
                </a:solidFill>
                <a:latin typeface="DM Sans" pitchFamily="34" charset="0"/>
                <a:ea typeface="DM Sans" pitchFamily="34" charset="-122"/>
                <a:cs typeface="DM Sans" pitchFamily="34" charset="-120"/>
              </a:rPr>
              <a:t>Unlike standard RNNs that maintain only a single hidden state, the LSTM cell introduces a </a:t>
            </a:r>
            <a:pPr algn="l" indent="0" marL="0">
              <a:lnSpc>
                <a:spcPts val="1450"/>
              </a:lnSpc>
              <a:buNone/>
            </a:pPr>
            <a:r>
              <a:rPr lang="en-US" sz="1050" b="1" dirty="0">
                <a:solidFill>
                  <a:srgbClr val="454240"/>
                </a:solidFill>
                <a:latin typeface="DM Sans" pitchFamily="34" charset="0"/>
                <a:ea typeface="DM Sans" pitchFamily="34" charset="-122"/>
                <a:cs typeface="DM Sans" pitchFamily="34" charset="-120"/>
              </a:rPr>
              <a:t>dual-state system</a:t>
            </a:r>
            <a:pPr algn="l" indent="0" marL="0">
              <a:lnSpc>
                <a:spcPts val="1450"/>
              </a:lnSpc>
              <a:buNone/>
            </a:pPr>
            <a:r>
              <a:rPr lang="en-US" sz="1050" dirty="0">
                <a:solidFill>
                  <a:srgbClr val="454240"/>
                </a:solidFill>
                <a:latin typeface="DM Sans" pitchFamily="34" charset="0"/>
                <a:ea typeface="DM Sans" pitchFamily="34" charset="-122"/>
                <a:cs typeface="DM Sans" pitchFamily="34" charset="-120"/>
              </a:rPr>
              <a:t>: a cell state </a:t>
            </a:r>
            <a:pPr algn="l" indent="0" marL="0">
              <a:lnSpc>
                <a:spcPts val="1450"/>
              </a:lnSpc>
              <a:buNone/>
            </a:pPr>
            <a:r>
              <a:rPr lang="en-US" sz="1050" i="1" dirty="0">
                <a:solidFill>
                  <a:srgbClr val="454240"/>
                </a:solidFill>
                <a:latin typeface="DM Sans" pitchFamily="34" charset="0"/>
                <a:ea typeface="DM Sans" pitchFamily="34" charset="-122"/>
                <a:cs typeface="DM Sans" pitchFamily="34" charset="-120"/>
              </a:rPr>
              <a:t>C_t</a:t>
            </a:r>
            <a:pPr algn="l" indent="0" marL="0">
              <a:lnSpc>
                <a:spcPts val="1450"/>
              </a:lnSpc>
              <a:buNone/>
            </a:pPr>
            <a:r>
              <a:rPr lang="en-US" sz="1050" dirty="0">
                <a:solidFill>
                  <a:srgbClr val="454240"/>
                </a:solidFill>
                <a:latin typeface="DM Sans" pitchFamily="34" charset="0"/>
                <a:ea typeface="DM Sans" pitchFamily="34" charset="-122"/>
                <a:cs typeface="DM Sans" pitchFamily="34" charset="-120"/>
              </a:rPr>
              <a:t> that serves as long-term memory, and a hidden state </a:t>
            </a:r>
            <a:pPr algn="l" indent="0" marL="0">
              <a:lnSpc>
                <a:spcPts val="1450"/>
              </a:lnSpc>
              <a:buNone/>
            </a:pPr>
            <a:r>
              <a:rPr lang="en-US" sz="1050" i="1" dirty="0">
                <a:solidFill>
                  <a:srgbClr val="454240"/>
                </a:solidFill>
                <a:latin typeface="DM Sans" pitchFamily="34" charset="0"/>
                <a:ea typeface="DM Sans" pitchFamily="34" charset="-122"/>
                <a:cs typeface="DM Sans" pitchFamily="34" charset="-120"/>
              </a:rPr>
              <a:t>h_t</a:t>
            </a:r>
            <a:pPr algn="l" indent="0" marL="0">
              <a:lnSpc>
                <a:spcPts val="1450"/>
              </a:lnSpc>
              <a:buNone/>
            </a:pPr>
            <a:r>
              <a:rPr lang="en-US" sz="1050" dirty="0">
                <a:solidFill>
                  <a:srgbClr val="454240"/>
                </a:solidFill>
                <a:latin typeface="DM Sans" pitchFamily="34" charset="0"/>
                <a:ea typeface="DM Sans" pitchFamily="34" charset="-122"/>
                <a:cs typeface="DM Sans" pitchFamily="34" charset="-120"/>
              </a:rPr>
              <a:t> that serves as working memory. Three gating mechanisms regulate the flow of information between these states.</a:t>
            </a:r>
            <a:endParaRPr lang="en-US" sz="1050" dirty="0"/>
          </a:p>
        </p:txBody>
      </p:sp>
      <p:pic>
        <p:nvPicPr>
          <p:cNvPr id="5" name="Image 0" descr="preencoded.png">    </p:cNvPr>
          <p:cNvPicPr>
            <a:picLocks noChangeAspect="1"/>
          </p:cNvPicPr>
          <p:nvPr/>
        </p:nvPicPr>
        <p:blipFill>
          <a:blip r:embed="rId1"/>
          <a:stretch>
            <a:fillRect/>
          </a:stretch>
        </p:blipFill>
        <p:spPr>
          <a:xfrm>
            <a:off x="1857851" y="1736169"/>
            <a:ext cx="10914578" cy="6090285"/>
          </a:xfrm>
          <a:prstGeom prst="rect">
            <a:avLst/>
          </a:prstGeom>
        </p:spPr>
      </p:pic>
      <p:pic>
        <p:nvPicPr>
          <p:cNvPr id="6" name="Image 1" descr="preencoded.png">    </p:cNvPr>
          <p:cNvPicPr>
            <a:picLocks noChangeAspect="1"/>
          </p:cNvPicPr>
          <p:nvPr/>
        </p:nvPicPr>
        <p:blipFill>
          <a:blip r:embed="rId2"/>
          <a:stretch>
            <a:fillRect/>
          </a:stretch>
        </p:blipFill>
        <p:spPr>
          <a:xfrm>
            <a:off x="1857851" y="1736169"/>
            <a:ext cx="10914578" cy="60902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5098" y="554474"/>
            <a:ext cx="7028736" cy="613410"/>
          </a:xfrm>
          <a:prstGeom prst="rect">
            <a:avLst/>
          </a:prstGeom>
          <a:noFill/>
          <a:ln/>
        </p:spPr>
        <p:txBody>
          <a:bodyPr wrap="none" lIns="0" tIns="0" rIns="0" bIns="0" rtlCol="0" anchor="t"/>
          <a:lstStyle/>
          <a:p>
            <a:pPr algn="l" indent="0" marL="0">
              <a:lnSpc>
                <a:spcPts val="4800"/>
              </a:lnSpc>
              <a:buNone/>
            </a:pPr>
            <a:r>
              <a:rPr lang="en-US" sz="3850" dirty="0">
                <a:solidFill>
                  <a:srgbClr val="5C4E3D"/>
                </a:solidFill>
                <a:latin typeface="Libre Baskerville" pitchFamily="34" charset="0"/>
                <a:ea typeface="Libre Baskerville" pitchFamily="34" charset="-122"/>
                <a:cs typeface="Libre Baskerville" pitchFamily="34" charset="-120"/>
              </a:rPr>
              <a:t>Core Components of LSTM</a:t>
            </a:r>
            <a:endParaRPr lang="en-US" sz="3850" dirty="0"/>
          </a:p>
        </p:txBody>
      </p:sp>
      <p:sp>
        <p:nvSpPr>
          <p:cNvPr id="3" name="Text 1"/>
          <p:cNvSpPr/>
          <p:nvPr/>
        </p:nvSpPr>
        <p:spPr>
          <a:xfrm>
            <a:off x="785098" y="1556147"/>
            <a:ext cx="13060204" cy="624602"/>
          </a:xfrm>
          <a:prstGeom prst="rect">
            <a:avLst/>
          </a:prstGeom>
          <a:noFill/>
          <a:ln/>
        </p:spPr>
        <p:txBody>
          <a:bodyPr wrap="square" lIns="0" tIns="0" rIns="0" bIns="0" rtlCol="0" anchor="t"/>
          <a:lstStyle/>
          <a:p>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Each component of the LSTM cell serves a specific and well-defined purpose. Together, they form a system that can selectively remember, forget, and output information — capabilities that standard RNNs entirely lack.</a:t>
            </a:r>
            <a:endParaRPr lang="en-US" sz="1500" dirty="0"/>
          </a:p>
        </p:txBody>
      </p:sp>
      <p:sp>
        <p:nvSpPr>
          <p:cNvPr id="4" name="Shape 2"/>
          <p:cNvSpPr/>
          <p:nvPr/>
        </p:nvSpPr>
        <p:spPr>
          <a:xfrm>
            <a:off x="785098" y="2399109"/>
            <a:ext cx="6433066" cy="2697123"/>
          </a:xfrm>
          <a:prstGeom prst="roundRect">
            <a:avLst>
              <a:gd name="adj" fmla="val 3057"/>
            </a:avLst>
          </a:prstGeom>
          <a:solidFill>
            <a:srgbClr val="FFFDFA"/>
          </a:solidFill>
          <a:ln w="22860">
            <a:solidFill>
              <a:srgbClr val="DDD3BA"/>
            </a:solidFill>
            <a:prstDash val="solid"/>
          </a:ln>
        </p:spPr>
      </p:sp>
      <p:sp>
        <p:nvSpPr>
          <p:cNvPr id="5" name="Shape 3"/>
          <p:cNvSpPr/>
          <p:nvPr/>
        </p:nvSpPr>
        <p:spPr>
          <a:xfrm>
            <a:off x="807958" y="2421969"/>
            <a:ext cx="6387346" cy="588764"/>
          </a:xfrm>
          <a:prstGeom prst="roundRect">
            <a:avLst>
              <a:gd name="adj" fmla="val 9344"/>
            </a:avLst>
          </a:prstGeom>
          <a:solidFill>
            <a:srgbClr val="F7EDD4"/>
          </a:solidFill>
          <a:ln/>
        </p:spPr>
      </p:sp>
      <p:sp>
        <p:nvSpPr>
          <p:cNvPr id="6" name="Text 4"/>
          <p:cNvSpPr/>
          <p:nvPr/>
        </p:nvSpPr>
        <p:spPr>
          <a:xfrm>
            <a:off x="3854410" y="2528530"/>
            <a:ext cx="294323" cy="368022"/>
          </a:xfrm>
          <a:prstGeom prst="rect">
            <a:avLst/>
          </a:prstGeom>
          <a:noFill/>
          <a:ln/>
        </p:spPr>
        <p:txBody>
          <a:bodyPr wrap="none" lIns="0" tIns="0" rIns="0" bIns="0" rtlCol="0" anchor="t"/>
          <a:lstStyle/>
          <a:p>
            <a:pPr algn="l" indent="0" marL="0">
              <a:lnSpc>
                <a:spcPts val="2300"/>
              </a:lnSpc>
              <a:buNone/>
            </a:pPr>
            <a:r>
              <a:rPr lang="en-US" sz="2300" dirty="0">
                <a:solidFill>
                  <a:srgbClr val="454240"/>
                </a:solidFill>
                <a:latin typeface="Libre Baskerville" pitchFamily="34" charset="0"/>
                <a:ea typeface="Libre Baskerville" pitchFamily="34" charset="-122"/>
                <a:cs typeface="Libre Baskerville" pitchFamily="34" charset="-120"/>
              </a:rPr>
              <a:t>1</a:t>
            </a:r>
            <a:endParaRPr lang="en-US" sz="2300" dirty="0"/>
          </a:p>
        </p:txBody>
      </p:sp>
      <p:sp>
        <p:nvSpPr>
          <p:cNvPr id="7" name="Text 5"/>
          <p:cNvSpPr/>
          <p:nvPr/>
        </p:nvSpPr>
        <p:spPr>
          <a:xfrm>
            <a:off x="1004173" y="3204805"/>
            <a:ext cx="2453640" cy="306705"/>
          </a:xfrm>
          <a:prstGeom prst="rect">
            <a:avLst/>
          </a:prstGeom>
          <a:noFill/>
          <a:ln/>
        </p:spPr>
        <p:txBody>
          <a:bodyPr wrap="none" lIns="0" tIns="0" rIns="0" bIns="0" rtlCol="0" anchor="t"/>
          <a:lstStyle/>
          <a:p>
            <a:pPr algn="l" indent="0" marL="0">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Cell State (C)</a:t>
            </a:r>
            <a:endParaRPr lang="en-US" sz="1900" dirty="0"/>
          </a:p>
        </p:txBody>
      </p:sp>
      <p:sp>
        <p:nvSpPr>
          <p:cNvPr id="8" name="Text 6"/>
          <p:cNvSpPr/>
          <p:nvPr/>
        </p:nvSpPr>
        <p:spPr>
          <a:xfrm>
            <a:off x="1004173" y="3627953"/>
            <a:ext cx="5994916" cy="1249204"/>
          </a:xfrm>
          <a:prstGeom prst="rect">
            <a:avLst/>
          </a:prstGeom>
          <a:noFill/>
          <a:ln/>
        </p:spPr>
        <p:txBody>
          <a:bodyPr wrap="square" lIns="0" tIns="0" rIns="0" bIns="0" rtlCol="0" anchor="t"/>
          <a:lstStyle/>
          <a:p>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The </a:t>
            </a:r>
            <a:pPr algn="l" indent="0" marL="0">
              <a:lnSpc>
                <a:spcPts val="2450"/>
              </a:lnSpc>
              <a:buNone/>
            </a:pPr>
            <a:r>
              <a:rPr lang="en-US" sz="1500" b="1" dirty="0">
                <a:solidFill>
                  <a:srgbClr val="454240"/>
                </a:solidFill>
                <a:latin typeface="DM Sans" pitchFamily="34" charset="0"/>
                <a:ea typeface="DM Sans" pitchFamily="34" charset="-122"/>
                <a:cs typeface="DM Sans" pitchFamily="34" charset="-120"/>
              </a:rPr>
              <a:t>memory highway</a:t>
            </a:r>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 — carries long-term information across time steps. Information can pass through unchanged unless gates explicitly modify it. This is the key innovation enabling gradient flow.</a:t>
            </a:r>
            <a:endParaRPr lang="en-US" sz="1500" dirty="0"/>
          </a:p>
        </p:txBody>
      </p:sp>
      <p:sp>
        <p:nvSpPr>
          <p:cNvPr id="9" name="Shape 7"/>
          <p:cNvSpPr/>
          <p:nvPr/>
        </p:nvSpPr>
        <p:spPr>
          <a:xfrm>
            <a:off x="7412236" y="2399109"/>
            <a:ext cx="6433066" cy="2697123"/>
          </a:xfrm>
          <a:prstGeom prst="roundRect">
            <a:avLst>
              <a:gd name="adj" fmla="val 3057"/>
            </a:avLst>
          </a:prstGeom>
          <a:solidFill>
            <a:srgbClr val="FFFDFA"/>
          </a:solidFill>
          <a:ln w="22860">
            <a:solidFill>
              <a:srgbClr val="DDD3BA"/>
            </a:solidFill>
            <a:prstDash val="solid"/>
          </a:ln>
        </p:spPr>
      </p:sp>
      <p:sp>
        <p:nvSpPr>
          <p:cNvPr id="10" name="Shape 8"/>
          <p:cNvSpPr/>
          <p:nvPr/>
        </p:nvSpPr>
        <p:spPr>
          <a:xfrm>
            <a:off x="7435096" y="2421969"/>
            <a:ext cx="6387346" cy="588764"/>
          </a:xfrm>
          <a:prstGeom prst="roundRect">
            <a:avLst>
              <a:gd name="adj" fmla="val 9344"/>
            </a:avLst>
          </a:prstGeom>
          <a:solidFill>
            <a:srgbClr val="F7EDD4"/>
          </a:solidFill>
          <a:ln/>
        </p:spPr>
      </p:sp>
      <p:sp>
        <p:nvSpPr>
          <p:cNvPr id="11" name="Text 9"/>
          <p:cNvSpPr/>
          <p:nvPr/>
        </p:nvSpPr>
        <p:spPr>
          <a:xfrm>
            <a:off x="10481548" y="2528530"/>
            <a:ext cx="294323" cy="368022"/>
          </a:xfrm>
          <a:prstGeom prst="rect">
            <a:avLst/>
          </a:prstGeom>
          <a:noFill/>
          <a:ln/>
        </p:spPr>
        <p:txBody>
          <a:bodyPr wrap="none" lIns="0" tIns="0" rIns="0" bIns="0" rtlCol="0" anchor="t"/>
          <a:lstStyle/>
          <a:p>
            <a:pPr algn="l" indent="0" marL="0">
              <a:lnSpc>
                <a:spcPts val="2300"/>
              </a:lnSpc>
              <a:buNone/>
            </a:pPr>
            <a:r>
              <a:rPr lang="en-US" sz="2300" dirty="0">
                <a:solidFill>
                  <a:srgbClr val="454240"/>
                </a:solidFill>
                <a:latin typeface="Libre Baskerville" pitchFamily="34" charset="0"/>
                <a:ea typeface="Libre Baskerville" pitchFamily="34" charset="-122"/>
                <a:cs typeface="Libre Baskerville" pitchFamily="34" charset="-120"/>
              </a:rPr>
              <a:t>2</a:t>
            </a:r>
            <a:endParaRPr lang="en-US" sz="2300" dirty="0"/>
          </a:p>
        </p:txBody>
      </p:sp>
      <p:sp>
        <p:nvSpPr>
          <p:cNvPr id="12" name="Text 10"/>
          <p:cNvSpPr/>
          <p:nvPr/>
        </p:nvSpPr>
        <p:spPr>
          <a:xfrm>
            <a:off x="7631311" y="3204805"/>
            <a:ext cx="2453640" cy="306705"/>
          </a:xfrm>
          <a:prstGeom prst="rect">
            <a:avLst/>
          </a:prstGeom>
          <a:noFill/>
          <a:ln/>
        </p:spPr>
        <p:txBody>
          <a:bodyPr wrap="none" lIns="0" tIns="0" rIns="0" bIns="0" rtlCol="0" anchor="t"/>
          <a:lstStyle/>
          <a:p>
            <a:pPr algn="l" indent="0" marL="0">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Forget Gate</a:t>
            </a:r>
            <a:endParaRPr lang="en-US" sz="1900" dirty="0"/>
          </a:p>
        </p:txBody>
      </p:sp>
      <p:sp>
        <p:nvSpPr>
          <p:cNvPr id="13" name="Text 11"/>
          <p:cNvSpPr/>
          <p:nvPr/>
        </p:nvSpPr>
        <p:spPr>
          <a:xfrm>
            <a:off x="7631311" y="3627953"/>
            <a:ext cx="5994916" cy="936903"/>
          </a:xfrm>
          <a:prstGeom prst="rect">
            <a:avLst/>
          </a:prstGeom>
          <a:noFill/>
          <a:ln/>
        </p:spPr>
        <p:txBody>
          <a:bodyPr wrap="square" lIns="0" tIns="0" rIns="0" bIns="0" rtlCol="0" anchor="t"/>
          <a:lstStyle/>
          <a:p>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Produces a vector of values between 0 and 1 that determines </a:t>
            </a:r>
            <a:pPr algn="l" indent="0" marL="0">
              <a:lnSpc>
                <a:spcPts val="2450"/>
              </a:lnSpc>
              <a:buNone/>
            </a:pPr>
            <a:r>
              <a:rPr lang="en-US" sz="1500" b="1" dirty="0">
                <a:solidFill>
                  <a:srgbClr val="454240"/>
                </a:solidFill>
                <a:latin typeface="DM Sans" pitchFamily="34" charset="0"/>
                <a:ea typeface="DM Sans" pitchFamily="34" charset="-122"/>
                <a:cs typeface="DM Sans" pitchFamily="34" charset="-120"/>
              </a:rPr>
              <a:t>what to discard</a:t>
            </a:r>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 from the cell state. A value of 1 means "keep entirely," while 0 means "forget completely."</a:t>
            </a:r>
            <a:endParaRPr lang="en-US" sz="1500" dirty="0"/>
          </a:p>
        </p:txBody>
      </p:sp>
      <p:sp>
        <p:nvSpPr>
          <p:cNvPr id="14" name="Shape 12"/>
          <p:cNvSpPr/>
          <p:nvPr/>
        </p:nvSpPr>
        <p:spPr>
          <a:xfrm>
            <a:off x="785098" y="5290304"/>
            <a:ext cx="6433066" cy="2384822"/>
          </a:xfrm>
          <a:prstGeom prst="roundRect">
            <a:avLst>
              <a:gd name="adj" fmla="val 3457"/>
            </a:avLst>
          </a:prstGeom>
          <a:solidFill>
            <a:srgbClr val="FFFDFA"/>
          </a:solidFill>
          <a:ln w="22860">
            <a:solidFill>
              <a:srgbClr val="DDD3BA"/>
            </a:solidFill>
            <a:prstDash val="solid"/>
          </a:ln>
        </p:spPr>
      </p:sp>
      <p:sp>
        <p:nvSpPr>
          <p:cNvPr id="15" name="Shape 13"/>
          <p:cNvSpPr/>
          <p:nvPr/>
        </p:nvSpPr>
        <p:spPr>
          <a:xfrm>
            <a:off x="807958" y="5313164"/>
            <a:ext cx="6387346" cy="588764"/>
          </a:xfrm>
          <a:prstGeom prst="roundRect">
            <a:avLst>
              <a:gd name="adj" fmla="val 9344"/>
            </a:avLst>
          </a:prstGeom>
          <a:solidFill>
            <a:srgbClr val="F7EDD4"/>
          </a:solidFill>
          <a:ln/>
        </p:spPr>
      </p:sp>
      <p:sp>
        <p:nvSpPr>
          <p:cNvPr id="16" name="Text 14"/>
          <p:cNvSpPr/>
          <p:nvPr/>
        </p:nvSpPr>
        <p:spPr>
          <a:xfrm>
            <a:off x="3854410" y="5419725"/>
            <a:ext cx="294323" cy="368022"/>
          </a:xfrm>
          <a:prstGeom prst="rect">
            <a:avLst/>
          </a:prstGeom>
          <a:noFill/>
          <a:ln/>
        </p:spPr>
        <p:txBody>
          <a:bodyPr wrap="none" lIns="0" tIns="0" rIns="0" bIns="0" rtlCol="0" anchor="t"/>
          <a:lstStyle/>
          <a:p>
            <a:pPr algn="l" indent="0" marL="0">
              <a:lnSpc>
                <a:spcPts val="2300"/>
              </a:lnSpc>
              <a:buNone/>
            </a:pPr>
            <a:r>
              <a:rPr lang="en-US" sz="2300" dirty="0">
                <a:solidFill>
                  <a:srgbClr val="454240"/>
                </a:solidFill>
                <a:latin typeface="Libre Baskerville" pitchFamily="34" charset="0"/>
                <a:ea typeface="Libre Baskerville" pitchFamily="34" charset="-122"/>
                <a:cs typeface="Libre Baskerville" pitchFamily="34" charset="-120"/>
              </a:rPr>
              <a:t>3</a:t>
            </a:r>
            <a:endParaRPr lang="en-US" sz="2300" dirty="0"/>
          </a:p>
        </p:txBody>
      </p:sp>
      <p:sp>
        <p:nvSpPr>
          <p:cNvPr id="17" name="Text 15"/>
          <p:cNvSpPr/>
          <p:nvPr/>
        </p:nvSpPr>
        <p:spPr>
          <a:xfrm>
            <a:off x="1004173" y="6096000"/>
            <a:ext cx="2453640" cy="306705"/>
          </a:xfrm>
          <a:prstGeom prst="rect">
            <a:avLst/>
          </a:prstGeom>
          <a:noFill/>
          <a:ln/>
        </p:spPr>
        <p:txBody>
          <a:bodyPr wrap="none" lIns="0" tIns="0" rIns="0" bIns="0" rtlCol="0" anchor="t"/>
          <a:lstStyle/>
          <a:p>
            <a:pPr algn="l" indent="0" marL="0">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Input Gate</a:t>
            </a:r>
            <a:endParaRPr lang="en-US" sz="1900" dirty="0"/>
          </a:p>
        </p:txBody>
      </p:sp>
      <p:sp>
        <p:nvSpPr>
          <p:cNvPr id="18" name="Text 16"/>
          <p:cNvSpPr/>
          <p:nvPr/>
        </p:nvSpPr>
        <p:spPr>
          <a:xfrm>
            <a:off x="1004173" y="6519148"/>
            <a:ext cx="5994916" cy="936903"/>
          </a:xfrm>
          <a:prstGeom prst="rect">
            <a:avLst/>
          </a:prstGeom>
          <a:noFill/>
          <a:ln/>
        </p:spPr>
        <p:txBody>
          <a:bodyPr wrap="square" lIns="0" tIns="0" rIns="0" bIns="0" rtlCol="0" anchor="t"/>
          <a:lstStyle/>
          <a:p>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Controls </a:t>
            </a:r>
            <a:pPr algn="l" indent="0" marL="0">
              <a:lnSpc>
                <a:spcPts val="2450"/>
              </a:lnSpc>
              <a:buNone/>
            </a:pPr>
            <a:r>
              <a:rPr lang="en-US" sz="1500" b="1" dirty="0">
                <a:solidFill>
                  <a:srgbClr val="454240"/>
                </a:solidFill>
                <a:latin typeface="DM Sans" pitchFamily="34" charset="0"/>
                <a:ea typeface="DM Sans" pitchFamily="34" charset="-122"/>
                <a:cs typeface="DM Sans" pitchFamily="34" charset="-120"/>
              </a:rPr>
              <a:t>what new information</a:t>
            </a:r>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 gets written to the cell state. Works in tandem with the candidate memory to filter and store relevant updates.</a:t>
            </a:r>
            <a:endParaRPr lang="en-US" sz="1500" dirty="0"/>
          </a:p>
        </p:txBody>
      </p:sp>
      <p:sp>
        <p:nvSpPr>
          <p:cNvPr id="19" name="Shape 17"/>
          <p:cNvSpPr/>
          <p:nvPr/>
        </p:nvSpPr>
        <p:spPr>
          <a:xfrm>
            <a:off x="7412236" y="5290304"/>
            <a:ext cx="6433066" cy="2384822"/>
          </a:xfrm>
          <a:prstGeom prst="roundRect">
            <a:avLst>
              <a:gd name="adj" fmla="val 3457"/>
            </a:avLst>
          </a:prstGeom>
          <a:solidFill>
            <a:srgbClr val="FFFDFA"/>
          </a:solidFill>
          <a:ln w="22860">
            <a:solidFill>
              <a:srgbClr val="DDD3BA"/>
            </a:solidFill>
            <a:prstDash val="solid"/>
          </a:ln>
        </p:spPr>
      </p:sp>
      <p:sp>
        <p:nvSpPr>
          <p:cNvPr id="20" name="Shape 18"/>
          <p:cNvSpPr/>
          <p:nvPr/>
        </p:nvSpPr>
        <p:spPr>
          <a:xfrm>
            <a:off x="7435096" y="5313164"/>
            <a:ext cx="6387346" cy="588764"/>
          </a:xfrm>
          <a:prstGeom prst="roundRect">
            <a:avLst>
              <a:gd name="adj" fmla="val 9344"/>
            </a:avLst>
          </a:prstGeom>
          <a:solidFill>
            <a:srgbClr val="F7EDD4"/>
          </a:solidFill>
          <a:ln/>
        </p:spPr>
      </p:sp>
      <p:sp>
        <p:nvSpPr>
          <p:cNvPr id="21" name="Text 19"/>
          <p:cNvSpPr/>
          <p:nvPr/>
        </p:nvSpPr>
        <p:spPr>
          <a:xfrm>
            <a:off x="10481548" y="5419725"/>
            <a:ext cx="294323" cy="368022"/>
          </a:xfrm>
          <a:prstGeom prst="rect">
            <a:avLst/>
          </a:prstGeom>
          <a:noFill/>
          <a:ln/>
        </p:spPr>
        <p:txBody>
          <a:bodyPr wrap="none" lIns="0" tIns="0" rIns="0" bIns="0" rtlCol="0" anchor="t"/>
          <a:lstStyle/>
          <a:p>
            <a:pPr algn="l" indent="0" marL="0">
              <a:lnSpc>
                <a:spcPts val="2300"/>
              </a:lnSpc>
              <a:buNone/>
            </a:pPr>
            <a:r>
              <a:rPr lang="en-US" sz="2300" dirty="0">
                <a:solidFill>
                  <a:srgbClr val="454240"/>
                </a:solidFill>
                <a:latin typeface="Libre Baskerville" pitchFamily="34" charset="0"/>
                <a:ea typeface="Libre Baskerville" pitchFamily="34" charset="-122"/>
                <a:cs typeface="Libre Baskerville" pitchFamily="34" charset="-120"/>
              </a:rPr>
              <a:t>4</a:t>
            </a:r>
            <a:endParaRPr lang="en-US" sz="2300" dirty="0"/>
          </a:p>
        </p:txBody>
      </p:sp>
      <p:sp>
        <p:nvSpPr>
          <p:cNvPr id="22" name="Text 20"/>
          <p:cNvSpPr/>
          <p:nvPr/>
        </p:nvSpPr>
        <p:spPr>
          <a:xfrm>
            <a:off x="7631311" y="6096000"/>
            <a:ext cx="2453640" cy="306705"/>
          </a:xfrm>
          <a:prstGeom prst="rect">
            <a:avLst/>
          </a:prstGeom>
          <a:noFill/>
          <a:ln/>
        </p:spPr>
        <p:txBody>
          <a:bodyPr wrap="none" lIns="0" tIns="0" rIns="0" bIns="0" rtlCol="0" anchor="t"/>
          <a:lstStyle/>
          <a:p>
            <a:pPr algn="l" indent="0" marL="0">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Output Gate</a:t>
            </a:r>
            <a:endParaRPr lang="en-US" sz="1900" dirty="0"/>
          </a:p>
        </p:txBody>
      </p:sp>
      <p:sp>
        <p:nvSpPr>
          <p:cNvPr id="23" name="Text 21"/>
          <p:cNvSpPr/>
          <p:nvPr/>
        </p:nvSpPr>
        <p:spPr>
          <a:xfrm>
            <a:off x="7631311" y="6519148"/>
            <a:ext cx="5994916" cy="936903"/>
          </a:xfrm>
          <a:prstGeom prst="rect">
            <a:avLst/>
          </a:prstGeom>
          <a:noFill/>
          <a:ln/>
        </p:spPr>
        <p:txBody>
          <a:bodyPr wrap="square" lIns="0" tIns="0" rIns="0" bIns="0" rtlCol="0" anchor="t"/>
          <a:lstStyle/>
          <a:p>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Determines </a:t>
            </a:r>
            <a:pPr algn="l" indent="0" marL="0">
              <a:lnSpc>
                <a:spcPts val="2450"/>
              </a:lnSpc>
              <a:buNone/>
            </a:pPr>
            <a:r>
              <a:rPr lang="en-US" sz="1500" b="1" dirty="0">
                <a:solidFill>
                  <a:srgbClr val="454240"/>
                </a:solidFill>
                <a:latin typeface="DM Sans" pitchFamily="34" charset="0"/>
                <a:ea typeface="DM Sans" pitchFamily="34" charset="-122"/>
                <a:cs typeface="DM Sans" pitchFamily="34" charset="-120"/>
              </a:rPr>
              <a:t>what portion of the cell state</a:t>
            </a:r>
            <a:pPr algn="l" indent="0" marL="0">
              <a:lnSpc>
                <a:spcPts val="2450"/>
              </a:lnSpc>
              <a:buNone/>
            </a:pPr>
            <a:r>
              <a:rPr lang="en-US" sz="1500" dirty="0">
                <a:solidFill>
                  <a:srgbClr val="454240"/>
                </a:solidFill>
                <a:latin typeface="DM Sans" pitchFamily="34" charset="0"/>
                <a:ea typeface="DM Sans" pitchFamily="34" charset="-122"/>
                <a:cs typeface="DM Sans" pitchFamily="34" charset="-120"/>
              </a:rPr>
              <a:t> is exposed as the hidden state output — controlling what the rest of the network can see.</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631150"/>
            <a:ext cx="8940879"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The Cell State: A Memory Highway</a:t>
            </a:r>
            <a:endParaRPr lang="en-US" sz="3900" dirty="0"/>
          </a:p>
        </p:txBody>
      </p:sp>
      <p:sp>
        <p:nvSpPr>
          <p:cNvPr id="3" name="Text 1"/>
          <p:cNvSpPr/>
          <p:nvPr/>
        </p:nvSpPr>
        <p:spPr>
          <a:xfrm>
            <a:off x="793790" y="1727478"/>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cell state is the defining architectural innovation of LSTM. It runs along the entire sequence like a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conveyor belt</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carrying information from early time steps to later ones with minimal transformation.</a:t>
            </a:r>
            <a:endParaRPr lang="en-US" sz="1550" dirty="0"/>
          </a:p>
        </p:txBody>
      </p:sp>
      <p:sp>
        <p:nvSpPr>
          <p:cNvPr id="4" name="Text 2"/>
          <p:cNvSpPr/>
          <p:nvPr/>
        </p:nvSpPr>
        <p:spPr>
          <a:xfrm>
            <a:off x="793790" y="2858691"/>
            <a:ext cx="6955631" cy="15876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Unlike the hidden state in vanilla RNNs — which passes through a </a:t>
            </a:r>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\tanh</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nonlinearity at every step — the cell state is modified only through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element-wise operations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multiplication by the forget gate and addition of gated new content. This linear structure is what preserves gradients during backpropagation.</a:t>
            </a:r>
            <a:endParaRPr lang="en-US" sz="1550" dirty="0"/>
          </a:p>
        </p:txBody>
      </p:sp>
      <p:sp>
        <p:nvSpPr>
          <p:cNvPr id="5" name="Shape 3"/>
          <p:cNvSpPr/>
          <p:nvPr/>
        </p:nvSpPr>
        <p:spPr>
          <a:xfrm>
            <a:off x="793790" y="4669631"/>
            <a:ext cx="6955631" cy="1478280"/>
          </a:xfrm>
          <a:prstGeom prst="roundRect">
            <a:avLst>
              <a:gd name="adj" fmla="val 5639"/>
            </a:avLst>
          </a:prstGeom>
          <a:solidFill>
            <a:srgbClr val="F3E4BF"/>
          </a:solidFill>
          <a:ln/>
        </p:spPr>
      </p:sp>
      <p:pic>
        <p:nvPicPr>
          <p:cNvPr id="6" name="Image 0" descr="preencoded.png">    </p:cNvPr>
          <p:cNvPicPr>
            <a:picLocks noChangeAspect="1"/>
          </p:cNvPicPr>
          <p:nvPr/>
        </p:nvPicPr>
        <p:blipFill>
          <a:blip r:embed="rId1"/>
          <a:stretch>
            <a:fillRect/>
          </a:stretch>
        </p:blipFill>
        <p:spPr>
          <a:xfrm>
            <a:off x="992148" y="4964906"/>
            <a:ext cx="248007" cy="198358"/>
          </a:xfrm>
          <a:prstGeom prst="rect">
            <a:avLst/>
          </a:prstGeom>
        </p:spPr>
      </p:pic>
      <p:sp>
        <p:nvSpPr>
          <p:cNvPr id="7" name="Text 4"/>
          <p:cNvSpPr/>
          <p:nvPr/>
        </p:nvSpPr>
        <p:spPr>
          <a:xfrm>
            <a:off x="1438513" y="4917519"/>
            <a:ext cx="6112550" cy="95261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DM Sans" pitchFamily="34" charset="0"/>
                <a:ea typeface="DM Sans" pitchFamily="34" charset="-122"/>
                <a:cs typeface="DM Sans" pitchFamily="34" charset="-120"/>
              </a:rPr>
              <a:t>Key Insight:</a:t>
            </a:r>
            <a:pPr algn="l" indent="0" marL="0">
              <a:lnSpc>
                <a:spcPts val="2500"/>
              </a:lnSpc>
              <a:buNone/>
            </a:pPr>
            <a:r>
              <a:rPr lang="en-US" sz="1550" dirty="0">
                <a:solidFill>
                  <a:srgbClr val="000000"/>
                </a:solidFill>
                <a:latin typeface="DM Sans" pitchFamily="34" charset="0"/>
                <a:ea typeface="DM Sans" pitchFamily="34" charset="-122"/>
                <a:cs typeface="DM Sans" pitchFamily="34" charset="-120"/>
              </a:rPr>
              <a:t> The cell state's additive update rule (rather than multiplicative) is what prevents the exponential gradient decay that plagues standard RNNs.</a:t>
            </a:r>
            <a:endParaRPr lang="en-US" sz="1550" dirty="0"/>
          </a:p>
        </p:txBody>
      </p:sp>
      <p:pic>
        <p:nvPicPr>
          <p:cNvPr id="8" name="Image 1" descr="preencoded.png">    </p:cNvPr>
          <p:cNvPicPr>
            <a:picLocks noChangeAspect="1"/>
          </p:cNvPicPr>
          <p:nvPr/>
        </p:nvPicPr>
        <p:blipFill>
          <a:blip r:embed="rId2"/>
          <a:stretch>
            <a:fillRect/>
          </a:stretch>
        </p:blipFill>
        <p:spPr>
          <a:xfrm>
            <a:off x="8241149" y="1772126"/>
            <a:ext cx="5602962" cy="56029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944886"/>
            <a:ext cx="819269"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CHAPTER 7</a:t>
            </a:r>
            <a:endParaRPr lang="en-US" sz="1250" dirty="0"/>
          </a:p>
        </p:txBody>
      </p:sp>
      <p:sp>
        <p:nvSpPr>
          <p:cNvPr id="3" name="Text 1"/>
          <p:cNvSpPr/>
          <p:nvPr/>
        </p:nvSpPr>
        <p:spPr>
          <a:xfrm>
            <a:off x="793790" y="2337792"/>
            <a:ext cx="7217331"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Gate Mechanisms Explained</a:t>
            </a:r>
            <a:endParaRPr lang="en-US" sz="3900" dirty="0"/>
          </a:p>
        </p:txBody>
      </p:sp>
      <p:sp>
        <p:nvSpPr>
          <p:cNvPr id="4" name="Text 2"/>
          <p:cNvSpPr/>
          <p:nvPr/>
        </p:nvSpPr>
        <p:spPr>
          <a:xfrm>
            <a:off x="793790" y="325552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LSTM gates are small neural networks with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sigmoid activations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that produce values between 0 and 1. These outputs act as soft switches — controlling how much information flows through each pathway. Let's examine each gate in detail.</a:t>
            </a:r>
            <a:endParaRPr lang="en-US" sz="1550" dirty="0"/>
          </a:p>
        </p:txBody>
      </p:sp>
      <p:sp>
        <p:nvSpPr>
          <p:cNvPr id="5" name="Shape 3"/>
          <p:cNvSpPr/>
          <p:nvPr/>
        </p:nvSpPr>
        <p:spPr>
          <a:xfrm>
            <a:off x="793790" y="4113847"/>
            <a:ext cx="13042821" cy="2230398"/>
          </a:xfrm>
          <a:prstGeom prst="roundRect">
            <a:avLst>
              <a:gd name="adj" fmla="val 3737"/>
            </a:avLst>
          </a:prstGeom>
          <a:solidFill>
            <a:srgbClr val="F7EDD4"/>
          </a:solidFill>
          <a:ln w="7620">
            <a:solidFill>
              <a:srgbClr val="DDD3BA"/>
            </a:solidFill>
            <a:prstDash val="solid"/>
          </a:ln>
        </p:spPr>
      </p:sp>
      <p:sp>
        <p:nvSpPr>
          <p:cNvPr id="6" name="Shape 4"/>
          <p:cNvSpPr/>
          <p:nvPr/>
        </p:nvSpPr>
        <p:spPr>
          <a:xfrm>
            <a:off x="801410" y="4121468"/>
            <a:ext cx="4342448" cy="2215158"/>
          </a:xfrm>
          <a:prstGeom prst="roundRect">
            <a:avLst>
              <a:gd name="adj" fmla="val 3763"/>
            </a:avLst>
          </a:prstGeom>
          <a:solidFill>
            <a:srgbClr val="F7EDD4"/>
          </a:solidFill>
          <a:ln/>
        </p:spPr>
      </p:sp>
      <p:sp>
        <p:nvSpPr>
          <p:cNvPr id="7" name="Text 5"/>
          <p:cNvSpPr/>
          <p:nvPr/>
        </p:nvSpPr>
        <p:spPr>
          <a:xfrm>
            <a:off x="999768" y="431982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Forget Gate</a:t>
            </a:r>
            <a:endParaRPr lang="en-US" sz="1950" dirty="0"/>
          </a:p>
        </p:txBody>
      </p:sp>
      <p:sp>
        <p:nvSpPr>
          <p:cNvPr id="8" name="Text 6"/>
          <p:cNvSpPr/>
          <p:nvPr/>
        </p:nvSpPr>
        <p:spPr>
          <a:xfrm>
            <a:off x="999768" y="4749046"/>
            <a:ext cx="3945731" cy="317540"/>
          </a:xfrm>
          <a:prstGeom prst="rect">
            <a:avLst/>
          </a:prstGeom>
          <a:noFill/>
          <a:ln/>
        </p:spPr>
        <p:txBody>
          <a:bodyPr wrap="none" lIns="0" tIns="0" rIns="0" bIns="0" rtlCol="0" anchor="t"/>
          <a:lstStyle/>
          <a:p>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f_t = \sigma(W_f[h_{t-1}, x_t] + b_f)</a:t>
            </a:r>
            <a:endParaRPr lang="en-US" sz="1550" dirty="0"/>
          </a:p>
        </p:txBody>
      </p:sp>
      <p:sp>
        <p:nvSpPr>
          <p:cNvPr id="9" name="Text 7"/>
          <p:cNvSpPr/>
          <p:nvPr/>
        </p:nvSpPr>
        <p:spPr>
          <a:xfrm>
            <a:off x="999768" y="5185648"/>
            <a:ext cx="394573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Learns whether to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keep or erase</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past memory based on current input and previous hidden state.</a:t>
            </a:r>
            <a:endParaRPr lang="en-US" sz="1550" dirty="0"/>
          </a:p>
        </p:txBody>
      </p:sp>
      <p:sp>
        <p:nvSpPr>
          <p:cNvPr id="10" name="Shape 8"/>
          <p:cNvSpPr/>
          <p:nvPr/>
        </p:nvSpPr>
        <p:spPr>
          <a:xfrm>
            <a:off x="5143857" y="4121468"/>
            <a:ext cx="4342567" cy="2215158"/>
          </a:xfrm>
          <a:prstGeom prst="rect">
            <a:avLst/>
          </a:prstGeom>
          <a:solidFill>
            <a:srgbClr val="F7EDD4"/>
          </a:solidFill>
          <a:ln/>
        </p:spPr>
      </p:sp>
      <p:sp>
        <p:nvSpPr>
          <p:cNvPr id="11" name="Shape 9"/>
          <p:cNvSpPr/>
          <p:nvPr/>
        </p:nvSpPr>
        <p:spPr>
          <a:xfrm>
            <a:off x="5143857" y="4121468"/>
            <a:ext cx="22860" cy="2215158"/>
          </a:xfrm>
          <a:prstGeom prst="roundRect">
            <a:avLst>
              <a:gd name="adj" fmla="val 364651"/>
            </a:avLst>
          </a:prstGeom>
          <a:solidFill>
            <a:srgbClr val="DDD3BA"/>
          </a:solidFill>
          <a:ln/>
        </p:spPr>
      </p:sp>
      <p:sp>
        <p:nvSpPr>
          <p:cNvPr id="12" name="Text 10"/>
          <p:cNvSpPr/>
          <p:nvPr/>
        </p:nvSpPr>
        <p:spPr>
          <a:xfrm>
            <a:off x="5342215" y="431982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Input Gate</a:t>
            </a:r>
            <a:endParaRPr lang="en-US" sz="1950" dirty="0"/>
          </a:p>
        </p:txBody>
      </p:sp>
      <p:sp>
        <p:nvSpPr>
          <p:cNvPr id="13" name="Text 11"/>
          <p:cNvSpPr/>
          <p:nvPr/>
        </p:nvSpPr>
        <p:spPr>
          <a:xfrm>
            <a:off x="5342215" y="4749046"/>
            <a:ext cx="3945850" cy="317540"/>
          </a:xfrm>
          <a:prstGeom prst="rect">
            <a:avLst/>
          </a:prstGeom>
          <a:noFill/>
          <a:ln/>
        </p:spPr>
        <p:txBody>
          <a:bodyPr wrap="none" lIns="0" tIns="0" rIns="0" bIns="0" rtlCol="0" anchor="t"/>
          <a:lstStyle/>
          <a:p>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i_t = \sigma(W_i[h_{t-1}, x_t] + b_i)</a:t>
            </a:r>
            <a:endParaRPr lang="en-US" sz="1550" dirty="0"/>
          </a:p>
        </p:txBody>
      </p:sp>
      <p:sp>
        <p:nvSpPr>
          <p:cNvPr id="14" name="Text 12"/>
          <p:cNvSpPr/>
          <p:nvPr/>
        </p:nvSpPr>
        <p:spPr>
          <a:xfrm>
            <a:off x="5342215" y="5185648"/>
            <a:ext cx="3945850"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Determines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which values to update</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in the cell state from the candidate memory.</a:t>
            </a:r>
            <a:endParaRPr lang="en-US" sz="1550" dirty="0"/>
          </a:p>
        </p:txBody>
      </p:sp>
      <p:sp>
        <p:nvSpPr>
          <p:cNvPr id="15" name="Shape 13"/>
          <p:cNvSpPr/>
          <p:nvPr/>
        </p:nvSpPr>
        <p:spPr>
          <a:xfrm>
            <a:off x="9486424" y="4121468"/>
            <a:ext cx="4342567" cy="2215158"/>
          </a:xfrm>
          <a:prstGeom prst="rect">
            <a:avLst/>
          </a:prstGeom>
          <a:solidFill>
            <a:srgbClr val="F7EDD4"/>
          </a:solidFill>
          <a:ln/>
        </p:spPr>
      </p:sp>
      <p:sp>
        <p:nvSpPr>
          <p:cNvPr id="16" name="Shape 14"/>
          <p:cNvSpPr/>
          <p:nvPr/>
        </p:nvSpPr>
        <p:spPr>
          <a:xfrm>
            <a:off x="9486424" y="4121468"/>
            <a:ext cx="22860" cy="2215158"/>
          </a:xfrm>
          <a:prstGeom prst="roundRect">
            <a:avLst>
              <a:gd name="adj" fmla="val 364651"/>
            </a:avLst>
          </a:prstGeom>
          <a:solidFill>
            <a:srgbClr val="DDD3BA"/>
          </a:solidFill>
          <a:ln/>
        </p:spPr>
      </p:sp>
      <p:sp>
        <p:nvSpPr>
          <p:cNvPr id="17" name="Text 15"/>
          <p:cNvSpPr/>
          <p:nvPr/>
        </p:nvSpPr>
        <p:spPr>
          <a:xfrm>
            <a:off x="9684782" y="431982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Output Gate</a:t>
            </a:r>
            <a:endParaRPr lang="en-US" sz="1950" dirty="0"/>
          </a:p>
        </p:txBody>
      </p:sp>
      <p:sp>
        <p:nvSpPr>
          <p:cNvPr id="18" name="Text 16"/>
          <p:cNvSpPr/>
          <p:nvPr/>
        </p:nvSpPr>
        <p:spPr>
          <a:xfrm>
            <a:off x="9684782" y="4749046"/>
            <a:ext cx="3945850" cy="317540"/>
          </a:xfrm>
          <a:prstGeom prst="rect">
            <a:avLst/>
          </a:prstGeom>
          <a:noFill/>
          <a:ln/>
        </p:spPr>
        <p:txBody>
          <a:bodyPr wrap="none" lIns="0" tIns="0" rIns="0" bIns="0" rtlCol="0" anchor="t"/>
          <a:lstStyle/>
          <a:p>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o_t = \sigma(W_o[h_{t-1}, x_t] + b_o)</a:t>
            </a:r>
            <a:endParaRPr lang="en-US" sz="1550" dirty="0"/>
          </a:p>
        </p:txBody>
      </p:sp>
      <p:sp>
        <p:nvSpPr>
          <p:cNvPr id="19" name="Text 17"/>
          <p:cNvSpPr/>
          <p:nvPr/>
        </p:nvSpPr>
        <p:spPr>
          <a:xfrm>
            <a:off x="9684782" y="5185648"/>
            <a:ext cx="3945850"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Controls how much of the cell state's memory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affects the output</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at this step.</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625203"/>
            <a:ext cx="4965859"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Candidate Memory</a:t>
            </a:r>
            <a:endParaRPr lang="en-US" sz="3900" dirty="0"/>
          </a:p>
        </p:txBody>
      </p:sp>
      <p:sp>
        <p:nvSpPr>
          <p:cNvPr id="3" name="Text 1"/>
          <p:cNvSpPr/>
          <p:nvPr/>
        </p:nvSpPr>
        <p:spPr>
          <a:xfrm>
            <a:off x="793790" y="264211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In addition to the three gates, the LSTM computes a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candidate memory</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vector — the potential new content that could be written to the cell state. This is computed using a </a:t>
            </a:r>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\tanh</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activation, producing values between -1 and 1.</a:t>
            </a:r>
            <a:endParaRPr lang="en-US" sz="1550" dirty="0"/>
          </a:p>
        </p:txBody>
      </p:sp>
      <p:sp>
        <p:nvSpPr>
          <p:cNvPr id="4" name="Text 2"/>
          <p:cNvSpPr/>
          <p:nvPr/>
        </p:nvSpPr>
        <p:spPr>
          <a:xfrm>
            <a:off x="793790" y="3528298"/>
            <a:ext cx="13042821" cy="351711"/>
          </a:xfrm>
          <a:prstGeom prst="rect">
            <a:avLst/>
          </a:prstGeom>
          <a:noFill/>
          <a:ln/>
        </p:spPr>
        <p:txBody>
          <a:bodyPr wrap="none" lIns="0" tIns="0" rIns="0" bIns="0" rtlCol="0" anchor="t"/>
          <a:lstStyle/>
          <a:p>
            <a:pPr algn="l" indent="0" marL="0">
              <a:lnSpc>
                <a:spcPts val="2800"/>
              </a:lnSpc>
              <a:buNone/>
            </a:pPr>
            <a:endParaRPr lang="en-US" sz="1750" dirty="0"/>
          </a:p>
        </p:txBody>
      </p:sp>
      <p:pic>
        <p:nvPicPr>
          <p:cNvPr id="5" name="Image 0" descr="preencoded.png">    </p:cNvPr>
          <p:cNvPicPr>
            <a:picLocks noChangeAspect="1"/>
          </p:cNvPicPr>
          <p:nvPr/>
        </p:nvPicPr>
        <p:blipFill>
          <a:blip r:embed="rId1"/>
          <a:stretch>
            <a:fillRect/>
          </a:stretch>
        </p:blipFill>
        <p:spPr>
          <a:xfrm>
            <a:off x="793790" y="3528298"/>
            <a:ext cx="13042821" cy="351711"/>
          </a:xfrm>
          <a:prstGeom prst="rect">
            <a:avLst/>
          </a:prstGeom>
        </p:spPr>
      </p:pic>
      <p:sp>
        <p:nvSpPr>
          <p:cNvPr id="6" name="Shape 3"/>
          <p:cNvSpPr/>
          <p:nvPr/>
        </p:nvSpPr>
        <p:spPr>
          <a:xfrm>
            <a:off x="650915" y="4131112"/>
            <a:ext cx="6565106" cy="2473166"/>
          </a:xfrm>
          <a:prstGeom prst="roundRect">
            <a:avLst>
              <a:gd name="adj" fmla="val 5778"/>
            </a:avLst>
          </a:prstGeom>
          <a:solidFill>
            <a:srgbClr val="B88E23"/>
          </a:solidFill>
          <a:ln/>
        </p:spPr>
      </p:sp>
      <p:sp>
        <p:nvSpPr>
          <p:cNvPr id="7" name="Text 4"/>
          <p:cNvSpPr/>
          <p:nvPr/>
        </p:nvSpPr>
        <p:spPr>
          <a:xfrm>
            <a:off x="849273" y="432947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Libre Baskerville" pitchFamily="34" charset="0"/>
                <a:ea typeface="Libre Baskerville" pitchFamily="34" charset="-122"/>
                <a:cs typeface="Libre Baskerville" pitchFamily="34" charset="-120"/>
              </a:rPr>
              <a:t>Why Tanh?</a:t>
            </a:r>
            <a:endParaRPr lang="en-US" sz="1950" dirty="0"/>
          </a:p>
        </p:txBody>
      </p:sp>
      <p:sp>
        <p:nvSpPr>
          <p:cNvPr id="8" name="Text 5"/>
          <p:cNvSpPr/>
          <p:nvPr/>
        </p:nvSpPr>
        <p:spPr>
          <a:xfrm>
            <a:off x="849273" y="4837986"/>
            <a:ext cx="6168390"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DM Sans" pitchFamily="34" charset="0"/>
                <a:ea typeface="DM Sans" pitchFamily="34" charset="-122"/>
                <a:cs typeface="DM Sans" pitchFamily="34" charset="-120"/>
              </a:rPr>
              <a:t>The </a:t>
            </a:r>
            <a:pPr algn="l" indent="0" marL="0">
              <a:lnSpc>
                <a:spcPts val="2500"/>
              </a:lnSpc>
              <a:buNone/>
            </a:pPr>
            <a:r>
              <a:rPr lang="en-US" sz="1550" i="1" dirty="0">
                <a:solidFill>
                  <a:srgbClr val="000000"/>
                </a:solidFill>
                <a:latin typeface="DM Sans" pitchFamily="34" charset="0"/>
                <a:ea typeface="DM Sans" pitchFamily="34" charset="-122"/>
                <a:cs typeface="DM Sans" pitchFamily="34" charset="-120"/>
              </a:rPr>
              <a:t>\tanh</a:t>
            </a:r>
            <a:pPr algn="l" indent="0" marL="0">
              <a:lnSpc>
                <a:spcPts val="2500"/>
              </a:lnSpc>
              <a:buNone/>
            </a:pPr>
            <a:r>
              <a:rPr lang="en-US" sz="1550" dirty="0">
                <a:solidFill>
                  <a:srgbClr val="000000"/>
                </a:solidFill>
                <a:latin typeface="DM Sans" pitchFamily="34" charset="0"/>
                <a:ea typeface="DM Sans" pitchFamily="34" charset="-122"/>
                <a:cs typeface="DM Sans" pitchFamily="34" charset="-120"/>
              </a:rPr>
              <a:t> activation bounds the candidate values to [-1, 1], providing both </a:t>
            </a:r>
            <a:pPr algn="l" indent="0" marL="0">
              <a:lnSpc>
                <a:spcPts val="2500"/>
              </a:lnSpc>
              <a:buNone/>
            </a:pPr>
            <a:r>
              <a:rPr lang="en-US" sz="1550" b="1" dirty="0">
                <a:solidFill>
                  <a:srgbClr val="000000"/>
                </a:solidFill>
                <a:latin typeface="DM Sans" pitchFamily="34" charset="0"/>
                <a:ea typeface="DM Sans" pitchFamily="34" charset="-122"/>
                <a:cs typeface="DM Sans" pitchFamily="34" charset="-120"/>
              </a:rPr>
              <a:t>positive and negative</a:t>
            </a:r>
            <a:pPr algn="l" indent="0" marL="0">
              <a:lnSpc>
                <a:spcPts val="2500"/>
              </a:lnSpc>
              <a:buNone/>
            </a:pPr>
            <a:r>
              <a:rPr lang="en-US" sz="1550" dirty="0">
                <a:solidFill>
                  <a:srgbClr val="000000"/>
                </a:solidFill>
                <a:latin typeface="DM Sans" pitchFamily="34" charset="0"/>
                <a:ea typeface="DM Sans" pitchFamily="34" charset="-122"/>
                <a:cs typeface="DM Sans" pitchFamily="34" charset="-120"/>
              </a:rPr>
              <a:t> updates. This allows the cell state to increase or decrease, giving the network bidirectional control over its memory content.</a:t>
            </a:r>
            <a:endParaRPr lang="en-US" sz="1550" dirty="0"/>
          </a:p>
        </p:txBody>
      </p:sp>
      <p:sp>
        <p:nvSpPr>
          <p:cNvPr id="9" name="Text 6"/>
          <p:cNvSpPr/>
          <p:nvPr/>
        </p:nvSpPr>
        <p:spPr>
          <a:xfrm>
            <a:off x="7564874" y="432947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C4E3D"/>
                </a:solidFill>
                <a:latin typeface="Libre Baskerville" pitchFamily="34" charset="0"/>
                <a:ea typeface="Libre Baskerville" pitchFamily="34" charset="-122"/>
                <a:cs typeface="Libre Baskerville" pitchFamily="34" charset="-120"/>
              </a:rPr>
              <a:t>How It's Used</a:t>
            </a:r>
            <a:endParaRPr lang="en-US" sz="1950" dirty="0"/>
          </a:p>
        </p:txBody>
      </p:sp>
      <p:sp>
        <p:nvSpPr>
          <p:cNvPr id="10" name="Text 7"/>
          <p:cNvSpPr/>
          <p:nvPr/>
        </p:nvSpPr>
        <p:spPr>
          <a:xfrm>
            <a:off x="7564874" y="4837986"/>
            <a:ext cx="6279356" cy="15876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candidate memory doesn't go directly into the cell state. Instead, it's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filtered by the input gate</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 only the portions deemed relevant are actually written. This two-stage write process (candidate + gate) gives LSTM precise control over memory updates.</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998577" y="855226"/>
            <a:ext cx="670203" cy="185142"/>
          </a:xfrm>
          <a:prstGeom prst="rect">
            <a:avLst/>
          </a:prstGeom>
          <a:noFill/>
          <a:ln/>
        </p:spPr>
        <p:txBody>
          <a:bodyPr wrap="none" lIns="0" tIns="0" rIns="0" bIns="0" rtlCol="0" anchor="t"/>
          <a:lstStyle/>
          <a:p>
            <a:pPr algn="l" indent="0" marL="0">
              <a:lnSpc>
                <a:spcPts val="1450"/>
              </a:lnSpc>
              <a:buNone/>
            </a:pPr>
            <a:r>
              <a:rPr lang="en-US" sz="1000" dirty="0">
                <a:solidFill>
                  <a:srgbClr val="B88E23"/>
                </a:solidFill>
                <a:latin typeface="DM Sans" pitchFamily="34" charset="0"/>
                <a:ea typeface="DM Sans" pitchFamily="34" charset="-122"/>
                <a:cs typeface="DM Sans" pitchFamily="34" charset="-120"/>
              </a:rPr>
              <a:t>CHAPTER 8</a:t>
            </a:r>
            <a:endParaRPr lang="en-US" sz="1000" dirty="0"/>
          </a:p>
        </p:txBody>
      </p:sp>
      <p:sp>
        <p:nvSpPr>
          <p:cNvPr id="3" name="Text 1"/>
          <p:cNvSpPr/>
          <p:nvPr/>
        </p:nvSpPr>
        <p:spPr>
          <a:xfrm>
            <a:off x="998577" y="1140023"/>
            <a:ext cx="5515689" cy="500658"/>
          </a:xfrm>
          <a:prstGeom prst="rect">
            <a:avLst/>
          </a:prstGeom>
          <a:noFill/>
          <a:ln/>
        </p:spPr>
        <p:txBody>
          <a:bodyPr wrap="none" lIns="0" tIns="0" rIns="0" bIns="0" rtlCol="0" anchor="t"/>
          <a:lstStyle/>
          <a:p>
            <a:pPr algn="l" indent="0" marL="0">
              <a:lnSpc>
                <a:spcPts val="3900"/>
              </a:lnSpc>
              <a:buNone/>
            </a:pPr>
            <a:r>
              <a:rPr lang="en-US" sz="3150" dirty="0">
                <a:solidFill>
                  <a:srgbClr val="5C4E3D"/>
                </a:solidFill>
                <a:latin typeface="Libre Baskerville" pitchFamily="34" charset="0"/>
                <a:ea typeface="Libre Baskerville" pitchFamily="34" charset="-122"/>
                <a:cs typeface="Libre Baskerville" pitchFamily="34" charset="-120"/>
              </a:rPr>
              <a:t>Mathematical Formulation</a:t>
            </a:r>
            <a:endParaRPr lang="en-US" sz="3150" dirty="0"/>
          </a:p>
        </p:txBody>
      </p:sp>
      <p:sp>
        <p:nvSpPr>
          <p:cNvPr id="4" name="Text 2"/>
          <p:cNvSpPr/>
          <p:nvPr/>
        </p:nvSpPr>
        <p:spPr>
          <a:xfrm>
            <a:off x="998577" y="1834634"/>
            <a:ext cx="12633127" cy="463153"/>
          </a:xfrm>
          <a:prstGeom prst="rect">
            <a:avLst/>
          </a:prstGeom>
          <a:noFill/>
          <a:ln/>
        </p:spPr>
        <p:txBody>
          <a:bodyPr wrap="square" lIns="0" tIns="0" rIns="0" bIns="0" rtlCol="0" anchor="t"/>
          <a:lstStyle/>
          <a:p>
            <a:pPr algn="l" indent="0" marL="0">
              <a:lnSpc>
                <a:spcPts val="1800"/>
              </a:lnSpc>
              <a:buNone/>
            </a:pPr>
            <a:r>
              <a:rPr lang="en-US" sz="1250" dirty="0">
                <a:solidFill>
                  <a:srgbClr val="454240"/>
                </a:solidFill>
                <a:latin typeface="DM Sans" pitchFamily="34" charset="0"/>
                <a:ea typeface="DM Sans" pitchFamily="34" charset="-122"/>
                <a:cs typeface="DM Sans" pitchFamily="34" charset="-120"/>
              </a:rPr>
              <a:t>With all components defined, we can now present the </a:t>
            </a:r>
            <a:pPr algn="l" indent="0" marL="0">
              <a:lnSpc>
                <a:spcPts val="1800"/>
              </a:lnSpc>
              <a:buNone/>
            </a:pPr>
            <a:r>
              <a:rPr lang="en-US" sz="1250" b="1" dirty="0">
                <a:solidFill>
                  <a:srgbClr val="454240"/>
                </a:solidFill>
                <a:latin typeface="DM Sans" pitchFamily="34" charset="0"/>
                <a:ea typeface="DM Sans" pitchFamily="34" charset="-122"/>
                <a:cs typeface="DM Sans" pitchFamily="34" charset="-120"/>
              </a:rPr>
              <a:t>complete LSTM computation</a:t>
            </a:r>
            <a:pPr algn="l" indent="0" marL="0">
              <a:lnSpc>
                <a:spcPts val="1800"/>
              </a:lnSpc>
              <a:buNone/>
            </a:pPr>
            <a:r>
              <a:rPr lang="en-US" sz="1250" dirty="0">
                <a:solidFill>
                  <a:srgbClr val="454240"/>
                </a:solidFill>
                <a:latin typeface="DM Sans" pitchFamily="34" charset="0"/>
                <a:ea typeface="DM Sans" pitchFamily="34" charset="-122"/>
                <a:cs typeface="DM Sans" pitchFamily="34" charset="-120"/>
              </a:rPr>
              <a:t> at each time step. Given inputs </a:t>
            </a:r>
            <a:pPr algn="l" indent="0" marL="0">
              <a:lnSpc>
                <a:spcPts val="1800"/>
              </a:lnSpc>
              <a:buNone/>
            </a:pPr>
            <a:r>
              <a:rPr lang="en-US" sz="1250" i="1" dirty="0">
                <a:solidFill>
                  <a:srgbClr val="454240"/>
                </a:solidFill>
                <a:latin typeface="DM Sans" pitchFamily="34" charset="0"/>
                <a:ea typeface="DM Sans" pitchFamily="34" charset="-122"/>
                <a:cs typeface="DM Sans" pitchFamily="34" charset="-120"/>
              </a:rPr>
              <a:t>x_t</a:t>
            </a:r>
            <a:pPr algn="l" indent="0" marL="0">
              <a:lnSpc>
                <a:spcPts val="1800"/>
              </a:lnSpc>
              <a:buNone/>
            </a:pPr>
            <a:r>
              <a:rPr lang="en-US" sz="1250" dirty="0">
                <a:solidFill>
                  <a:srgbClr val="454240"/>
                </a:solidFill>
                <a:latin typeface="DM Sans" pitchFamily="34" charset="0"/>
                <a:ea typeface="DM Sans" pitchFamily="34" charset="-122"/>
                <a:cs typeface="DM Sans" pitchFamily="34" charset="-120"/>
              </a:rPr>
              <a:t> (current input), </a:t>
            </a:r>
            <a:pPr algn="l" indent="0" marL="0">
              <a:lnSpc>
                <a:spcPts val="1800"/>
              </a:lnSpc>
              <a:buNone/>
            </a:pPr>
            <a:r>
              <a:rPr lang="en-US" sz="1250" i="1" dirty="0">
                <a:solidFill>
                  <a:srgbClr val="454240"/>
                </a:solidFill>
                <a:latin typeface="DM Sans" pitchFamily="34" charset="0"/>
                <a:ea typeface="DM Sans" pitchFamily="34" charset="-122"/>
                <a:cs typeface="DM Sans" pitchFamily="34" charset="-120"/>
              </a:rPr>
              <a:t>h_{t-1}</a:t>
            </a:r>
            <a:pPr algn="l" indent="0" marL="0">
              <a:lnSpc>
                <a:spcPts val="1800"/>
              </a:lnSpc>
              <a:buNone/>
            </a:pPr>
            <a:r>
              <a:rPr lang="en-US" sz="1250" dirty="0">
                <a:solidFill>
                  <a:srgbClr val="454240"/>
                </a:solidFill>
                <a:latin typeface="DM Sans" pitchFamily="34" charset="0"/>
                <a:ea typeface="DM Sans" pitchFamily="34" charset="-122"/>
                <a:cs typeface="DM Sans" pitchFamily="34" charset="-120"/>
              </a:rPr>
              <a:t> (previous hidden state), and </a:t>
            </a:r>
            <a:pPr algn="l" indent="0" marL="0">
              <a:lnSpc>
                <a:spcPts val="1800"/>
              </a:lnSpc>
              <a:buNone/>
            </a:pPr>
            <a:r>
              <a:rPr lang="en-US" sz="1250" i="1" dirty="0">
                <a:solidFill>
                  <a:srgbClr val="454240"/>
                </a:solidFill>
                <a:latin typeface="DM Sans" pitchFamily="34" charset="0"/>
                <a:ea typeface="DM Sans" pitchFamily="34" charset="-122"/>
                <a:cs typeface="DM Sans" pitchFamily="34" charset="-120"/>
              </a:rPr>
              <a:t>C_{t-1}</a:t>
            </a:r>
            <a:pPr algn="l" indent="0" marL="0">
              <a:lnSpc>
                <a:spcPts val="1800"/>
              </a:lnSpc>
              <a:buNone/>
            </a:pPr>
            <a:r>
              <a:rPr lang="en-US" sz="1250" dirty="0">
                <a:solidFill>
                  <a:srgbClr val="454240"/>
                </a:solidFill>
                <a:latin typeface="DM Sans" pitchFamily="34" charset="0"/>
                <a:ea typeface="DM Sans" pitchFamily="34" charset="-122"/>
                <a:cs typeface="DM Sans" pitchFamily="34" charset="-120"/>
              </a:rPr>
              <a:t> (previous cell state), the LSTM executes six sequential computations.</a:t>
            </a:r>
            <a:endParaRPr lang="en-US" sz="1250" dirty="0"/>
          </a:p>
        </p:txBody>
      </p:sp>
      <p:sp>
        <p:nvSpPr>
          <p:cNvPr id="5" name="Shape 3"/>
          <p:cNvSpPr/>
          <p:nvPr/>
        </p:nvSpPr>
        <p:spPr>
          <a:xfrm>
            <a:off x="998577" y="2443163"/>
            <a:ext cx="360402" cy="360402"/>
          </a:xfrm>
          <a:prstGeom prst="roundRect">
            <a:avLst>
              <a:gd name="adj" fmla="val 18670"/>
            </a:avLst>
          </a:prstGeom>
          <a:solidFill>
            <a:srgbClr val="F7EDD4"/>
          </a:solidFill>
          <a:ln w="7620">
            <a:solidFill>
              <a:srgbClr val="DDD3BA"/>
            </a:solidFill>
            <a:prstDash val="solid"/>
          </a:ln>
        </p:spPr>
      </p:sp>
      <p:sp>
        <p:nvSpPr>
          <p:cNvPr id="6" name="Text 4"/>
          <p:cNvSpPr/>
          <p:nvPr/>
        </p:nvSpPr>
        <p:spPr>
          <a:xfrm>
            <a:off x="1058585" y="2473166"/>
            <a:ext cx="240268" cy="300276"/>
          </a:xfrm>
          <a:prstGeom prst="rect">
            <a:avLst/>
          </a:prstGeom>
          <a:noFill/>
          <a:ln/>
        </p:spPr>
        <p:txBody>
          <a:bodyPr wrap="none" lIns="0" tIns="0" rIns="0" bIns="0" rtlCol="0" anchor="t"/>
          <a:lstStyle/>
          <a:p>
            <a:pPr algn="ctr" indent="0" marL="0">
              <a:lnSpc>
                <a:spcPts val="1850"/>
              </a:lnSpc>
              <a:buNone/>
            </a:pPr>
            <a:r>
              <a:rPr lang="en-US" sz="1850" dirty="0">
                <a:solidFill>
                  <a:srgbClr val="454240"/>
                </a:solidFill>
                <a:latin typeface="Libre Baskerville" pitchFamily="34" charset="0"/>
                <a:ea typeface="Libre Baskerville" pitchFamily="34" charset="-122"/>
                <a:cs typeface="Libre Baskerville" pitchFamily="34" charset="-120"/>
              </a:rPr>
              <a:t>1</a:t>
            </a:r>
            <a:endParaRPr lang="en-US" sz="1850" dirty="0"/>
          </a:p>
        </p:txBody>
      </p:sp>
      <p:sp>
        <p:nvSpPr>
          <p:cNvPr id="7" name="Text 5"/>
          <p:cNvSpPr/>
          <p:nvPr/>
        </p:nvSpPr>
        <p:spPr>
          <a:xfrm>
            <a:off x="1488281" y="2498169"/>
            <a:ext cx="2002512" cy="250269"/>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Forget Gate</a:t>
            </a:r>
            <a:endParaRPr lang="en-US" sz="1550" dirty="0"/>
          </a:p>
        </p:txBody>
      </p:sp>
      <p:sp>
        <p:nvSpPr>
          <p:cNvPr id="8" name="Text 6"/>
          <p:cNvSpPr/>
          <p:nvPr/>
        </p:nvSpPr>
        <p:spPr>
          <a:xfrm>
            <a:off x="1488281" y="2825948"/>
            <a:ext cx="12143423" cy="231577"/>
          </a:xfrm>
          <a:prstGeom prst="rect">
            <a:avLst/>
          </a:prstGeom>
          <a:noFill/>
          <a:ln/>
        </p:spPr>
        <p:txBody>
          <a:bodyPr wrap="none" lIns="0" tIns="0" rIns="0" bIns="0" rtlCol="0" anchor="t"/>
          <a:lstStyle/>
          <a:p>
            <a:pPr algn="l" indent="0" marL="0">
              <a:lnSpc>
                <a:spcPts val="1800"/>
              </a:lnSpc>
              <a:buNone/>
            </a:pPr>
            <a:r>
              <a:rPr lang="en-US" sz="1250" i="1" dirty="0">
                <a:solidFill>
                  <a:srgbClr val="454240"/>
                </a:solidFill>
                <a:latin typeface="DM Sans" pitchFamily="34" charset="0"/>
                <a:ea typeface="DM Sans" pitchFamily="34" charset="-122"/>
                <a:cs typeface="DM Sans" pitchFamily="34" charset="-120"/>
              </a:rPr>
              <a:t>f_t = \sigma(W_f[h_{t-1}, x_t] + b_f)</a:t>
            </a:r>
            <a:endParaRPr lang="en-US" sz="1250" dirty="0"/>
          </a:p>
        </p:txBody>
      </p:sp>
      <p:sp>
        <p:nvSpPr>
          <p:cNvPr id="9" name="Shape 7"/>
          <p:cNvSpPr/>
          <p:nvPr/>
        </p:nvSpPr>
        <p:spPr>
          <a:xfrm>
            <a:off x="998577" y="3316129"/>
            <a:ext cx="360402" cy="360402"/>
          </a:xfrm>
          <a:prstGeom prst="roundRect">
            <a:avLst>
              <a:gd name="adj" fmla="val 18670"/>
            </a:avLst>
          </a:prstGeom>
          <a:solidFill>
            <a:srgbClr val="F7EDD4"/>
          </a:solidFill>
          <a:ln w="7620">
            <a:solidFill>
              <a:srgbClr val="DDD3BA"/>
            </a:solidFill>
            <a:prstDash val="solid"/>
          </a:ln>
        </p:spPr>
      </p:sp>
      <p:sp>
        <p:nvSpPr>
          <p:cNvPr id="10" name="Text 8"/>
          <p:cNvSpPr/>
          <p:nvPr/>
        </p:nvSpPr>
        <p:spPr>
          <a:xfrm>
            <a:off x="1058585" y="3346133"/>
            <a:ext cx="240268" cy="300276"/>
          </a:xfrm>
          <a:prstGeom prst="rect">
            <a:avLst/>
          </a:prstGeom>
          <a:noFill/>
          <a:ln/>
        </p:spPr>
        <p:txBody>
          <a:bodyPr wrap="none" lIns="0" tIns="0" rIns="0" bIns="0" rtlCol="0" anchor="t"/>
          <a:lstStyle/>
          <a:p>
            <a:pPr algn="ctr" indent="0" marL="0">
              <a:lnSpc>
                <a:spcPts val="1850"/>
              </a:lnSpc>
              <a:buNone/>
            </a:pPr>
            <a:r>
              <a:rPr lang="en-US" sz="1850" dirty="0">
                <a:solidFill>
                  <a:srgbClr val="454240"/>
                </a:solidFill>
                <a:latin typeface="Libre Baskerville" pitchFamily="34" charset="0"/>
                <a:ea typeface="Libre Baskerville" pitchFamily="34" charset="-122"/>
                <a:cs typeface="Libre Baskerville" pitchFamily="34" charset="-120"/>
              </a:rPr>
              <a:t>2</a:t>
            </a:r>
            <a:endParaRPr lang="en-US" sz="1850" dirty="0"/>
          </a:p>
        </p:txBody>
      </p:sp>
      <p:sp>
        <p:nvSpPr>
          <p:cNvPr id="11" name="Text 9"/>
          <p:cNvSpPr/>
          <p:nvPr/>
        </p:nvSpPr>
        <p:spPr>
          <a:xfrm>
            <a:off x="1488281" y="3371136"/>
            <a:ext cx="2002512" cy="250269"/>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Input Gate</a:t>
            </a:r>
            <a:endParaRPr lang="en-US" sz="1550" dirty="0"/>
          </a:p>
        </p:txBody>
      </p:sp>
      <p:sp>
        <p:nvSpPr>
          <p:cNvPr id="12" name="Text 10"/>
          <p:cNvSpPr/>
          <p:nvPr/>
        </p:nvSpPr>
        <p:spPr>
          <a:xfrm>
            <a:off x="1488281" y="3698915"/>
            <a:ext cx="12143423" cy="231577"/>
          </a:xfrm>
          <a:prstGeom prst="rect">
            <a:avLst/>
          </a:prstGeom>
          <a:noFill/>
          <a:ln/>
        </p:spPr>
        <p:txBody>
          <a:bodyPr wrap="none" lIns="0" tIns="0" rIns="0" bIns="0" rtlCol="0" anchor="t"/>
          <a:lstStyle/>
          <a:p>
            <a:pPr algn="l" indent="0" marL="0">
              <a:lnSpc>
                <a:spcPts val="1800"/>
              </a:lnSpc>
              <a:buNone/>
            </a:pPr>
            <a:r>
              <a:rPr lang="en-US" sz="1250" i="1" dirty="0">
                <a:solidFill>
                  <a:srgbClr val="454240"/>
                </a:solidFill>
                <a:latin typeface="DM Sans" pitchFamily="34" charset="0"/>
                <a:ea typeface="DM Sans" pitchFamily="34" charset="-122"/>
                <a:cs typeface="DM Sans" pitchFamily="34" charset="-120"/>
              </a:rPr>
              <a:t>i_t = \sigma(W_i[h_{t-1}, x_t] + b_i)</a:t>
            </a:r>
            <a:endParaRPr lang="en-US" sz="1250" dirty="0"/>
          </a:p>
        </p:txBody>
      </p:sp>
      <p:sp>
        <p:nvSpPr>
          <p:cNvPr id="13" name="Shape 11"/>
          <p:cNvSpPr/>
          <p:nvPr/>
        </p:nvSpPr>
        <p:spPr>
          <a:xfrm>
            <a:off x="998577" y="4189095"/>
            <a:ext cx="360402" cy="360402"/>
          </a:xfrm>
          <a:prstGeom prst="roundRect">
            <a:avLst>
              <a:gd name="adj" fmla="val 18670"/>
            </a:avLst>
          </a:prstGeom>
          <a:solidFill>
            <a:srgbClr val="F7EDD4"/>
          </a:solidFill>
          <a:ln w="7620">
            <a:solidFill>
              <a:srgbClr val="DDD3BA"/>
            </a:solidFill>
            <a:prstDash val="solid"/>
          </a:ln>
        </p:spPr>
      </p:sp>
      <p:sp>
        <p:nvSpPr>
          <p:cNvPr id="14" name="Text 12"/>
          <p:cNvSpPr/>
          <p:nvPr/>
        </p:nvSpPr>
        <p:spPr>
          <a:xfrm>
            <a:off x="1058585" y="4219099"/>
            <a:ext cx="240268" cy="300276"/>
          </a:xfrm>
          <a:prstGeom prst="rect">
            <a:avLst/>
          </a:prstGeom>
          <a:noFill/>
          <a:ln/>
        </p:spPr>
        <p:txBody>
          <a:bodyPr wrap="none" lIns="0" tIns="0" rIns="0" bIns="0" rtlCol="0" anchor="t"/>
          <a:lstStyle/>
          <a:p>
            <a:pPr algn="ctr" indent="0" marL="0">
              <a:lnSpc>
                <a:spcPts val="1850"/>
              </a:lnSpc>
              <a:buNone/>
            </a:pPr>
            <a:r>
              <a:rPr lang="en-US" sz="1850" dirty="0">
                <a:solidFill>
                  <a:srgbClr val="454240"/>
                </a:solidFill>
                <a:latin typeface="Libre Baskerville" pitchFamily="34" charset="0"/>
                <a:ea typeface="Libre Baskerville" pitchFamily="34" charset="-122"/>
                <a:cs typeface="Libre Baskerville" pitchFamily="34" charset="-120"/>
              </a:rPr>
              <a:t>3</a:t>
            </a:r>
            <a:endParaRPr lang="en-US" sz="1850" dirty="0"/>
          </a:p>
        </p:txBody>
      </p:sp>
      <p:sp>
        <p:nvSpPr>
          <p:cNvPr id="15" name="Text 13"/>
          <p:cNvSpPr/>
          <p:nvPr/>
        </p:nvSpPr>
        <p:spPr>
          <a:xfrm>
            <a:off x="1488281" y="4244102"/>
            <a:ext cx="2003346" cy="250269"/>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Candidate Memory</a:t>
            </a:r>
            <a:endParaRPr lang="en-US" sz="1550" dirty="0"/>
          </a:p>
        </p:txBody>
      </p:sp>
      <p:sp>
        <p:nvSpPr>
          <p:cNvPr id="16" name="Text 14"/>
          <p:cNvSpPr/>
          <p:nvPr/>
        </p:nvSpPr>
        <p:spPr>
          <a:xfrm>
            <a:off x="1488281" y="4571881"/>
            <a:ext cx="12143423" cy="231577"/>
          </a:xfrm>
          <a:prstGeom prst="rect">
            <a:avLst/>
          </a:prstGeom>
          <a:noFill/>
          <a:ln/>
        </p:spPr>
        <p:txBody>
          <a:bodyPr wrap="none" lIns="0" tIns="0" rIns="0" bIns="0" rtlCol="0" anchor="t"/>
          <a:lstStyle/>
          <a:p>
            <a:pPr algn="l" indent="0" marL="0">
              <a:lnSpc>
                <a:spcPts val="1800"/>
              </a:lnSpc>
              <a:buNone/>
            </a:pPr>
            <a:r>
              <a:rPr lang="en-US" sz="1250" i="1" dirty="0">
                <a:solidFill>
                  <a:srgbClr val="454240"/>
                </a:solidFill>
                <a:latin typeface="DM Sans" pitchFamily="34" charset="0"/>
                <a:ea typeface="DM Sans" pitchFamily="34" charset="-122"/>
                <a:cs typeface="DM Sans" pitchFamily="34" charset="-120"/>
              </a:rPr>
              <a:t>\tilde{C}_t = \tanh(W_c[h_{t-1}, x_t] + b_c)</a:t>
            </a:r>
            <a:endParaRPr lang="en-US" sz="1250" dirty="0"/>
          </a:p>
        </p:txBody>
      </p:sp>
      <p:sp>
        <p:nvSpPr>
          <p:cNvPr id="17" name="Shape 15"/>
          <p:cNvSpPr/>
          <p:nvPr/>
        </p:nvSpPr>
        <p:spPr>
          <a:xfrm>
            <a:off x="998577" y="5062061"/>
            <a:ext cx="360402" cy="360402"/>
          </a:xfrm>
          <a:prstGeom prst="roundRect">
            <a:avLst>
              <a:gd name="adj" fmla="val 18670"/>
            </a:avLst>
          </a:prstGeom>
          <a:solidFill>
            <a:srgbClr val="F7EDD4"/>
          </a:solidFill>
          <a:ln w="7620">
            <a:solidFill>
              <a:srgbClr val="DDD3BA"/>
            </a:solidFill>
            <a:prstDash val="solid"/>
          </a:ln>
        </p:spPr>
      </p:sp>
      <p:sp>
        <p:nvSpPr>
          <p:cNvPr id="18" name="Text 16"/>
          <p:cNvSpPr/>
          <p:nvPr/>
        </p:nvSpPr>
        <p:spPr>
          <a:xfrm>
            <a:off x="1058585" y="5092065"/>
            <a:ext cx="240268" cy="300276"/>
          </a:xfrm>
          <a:prstGeom prst="rect">
            <a:avLst/>
          </a:prstGeom>
          <a:noFill/>
          <a:ln/>
        </p:spPr>
        <p:txBody>
          <a:bodyPr wrap="none" lIns="0" tIns="0" rIns="0" bIns="0" rtlCol="0" anchor="t"/>
          <a:lstStyle/>
          <a:p>
            <a:pPr algn="ctr" indent="0" marL="0">
              <a:lnSpc>
                <a:spcPts val="1850"/>
              </a:lnSpc>
              <a:buNone/>
            </a:pPr>
            <a:r>
              <a:rPr lang="en-US" sz="1850" dirty="0">
                <a:solidFill>
                  <a:srgbClr val="454240"/>
                </a:solidFill>
                <a:latin typeface="Libre Baskerville" pitchFamily="34" charset="0"/>
                <a:ea typeface="Libre Baskerville" pitchFamily="34" charset="-122"/>
                <a:cs typeface="Libre Baskerville" pitchFamily="34" charset="-120"/>
              </a:rPr>
              <a:t>4</a:t>
            </a:r>
            <a:endParaRPr lang="en-US" sz="1850" dirty="0"/>
          </a:p>
        </p:txBody>
      </p:sp>
      <p:sp>
        <p:nvSpPr>
          <p:cNvPr id="19" name="Text 17"/>
          <p:cNvSpPr/>
          <p:nvPr/>
        </p:nvSpPr>
        <p:spPr>
          <a:xfrm>
            <a:off x="1488281" y="5117068"/>
            <a:ext cx="2002512" cy="250269"/>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Update Cell State</a:t>
            </a:r>
            <a:endParaRPr lang="en-US" sz="1550" dirty="0"/>
          </a:p>
        </p:txBody>
      </p:sp>
      <p:sp>
        <p:nvSpPr>
          <p:cNvPr id="20" name="Text 18"/>
          <p:cNvSpPr/>
          <p:nvPr/>
        </p:nvSpPr>
        <p:spPr>
          <a:xfrm>
            <a:off x="1488281" y="5444847"/>
            <a:ext cx="12143423" cy="231577"/>
          </a:xfrm>
          <a:prstGeom prst="rect">
            <a:avLst/>
          </a:prstGeom>
          <a:noFill/>
          <a:ln/>
        </p:spPr>
        <p:txBody>
          <a:bodyPr wrap="none" lIns="0" tIns="0" rIns="0" bIns="0" rtlCol="0" anchor="t"/>
          <a:lstStyle/>
          <a:p>
            <a:pPr algn="l" indent="0" marL="0">
              <a:lnSpc>
                <a:spcPts val="1800"/>
              </a:lnSpc>
              <a:buNone/>
            </a:pPr>
            <a:r>
              <a:rPr lang="en-US" sz="1250" i="1" dirty="0">
                <a:solidFill>
                  <a:srgbClr val="454240"/>
                </a:solidFill>
                <a:latin typeface="DM Sans" pitchFamily="34" charset="0"/>
                <a:ea typeface="DM Sans" pitchFamily="34" charset="-122"/>
                <a:cs typeface="DM Sans" pitchFamily="34" charset="-120"/>
              </a:rPr>
              <a:t>C_t = f_t \cdot C_{t-1} + i_t \cdot \tilde{C}_t</a:t>
            </a:r>
            <a:endParaRPr lang="en-US" sz="1250" dirty="0"/>
          </a:p>
        </p:txBody>
      </p:sp>
      <p:sp>
        <p:nvSpPr>
          <p:cNvPr id="21" name="Shape 19"/>
          <p:cNvSpPr/>
          <p:nvPr/>
        </p:nvSpPr>
        <p:spPr>
          <a:xfrm>
            <a:off x="998577" y="5935028"/>
            <a:ext cx="360402" cy="360402"/>
          </a:xfrm>
          <a:prstGeom prst="roundRect">
            <a:avLst>
              <a:gd name="adj" fmla="val 18670"/>
            </a:avLst>
          </a:prstGeom>
          <a:solidFill>
            <a:srgbClr val="F7EDD4"/>
          </a:solidFill>
          <a:ln w="7620">
            <a:solidFill>
              <a:srgbClr val="DDD3BA"/>
            </a:solidFill>
            <a:prstDash val="solid"/>
          </a:ln>
        </p:spPr>
      </p:sp>
      <p:sp>
        <p:nvSpPr>
          <p:cNvPr id="22" name="Text 20"/>
          <p:cNvSpPr/>
          <p:nvPr/>
        </p:nvSpPr>
        <p:spPr>
          <a:xfrm>
            <a:off x="1058585" y="5965031"/>
            <a:ext cx="240268" cy="300276"/>
          </a:xfrm>
          <a:prstGeom prst="rect">
            <a:avLst/>
          </a:prstGeom>
          <a:noFill/>
          <a:ln/>
        </p:spPr>
        <p:txBody>
          <a:bodyPr wrap="none" lIns="0" tIns="0" rIns="0" bIns="0" rtlCol="0" anchor="t"/>
          <a:lstStyle/>
          <a:p>
            <a:pPr algn="ctr" indent="0" marL="0">
              <a:lnSpc>
                <a:spcPts val="1850"/>
              </a:lnSpc>
              <a:buNone/>
            </a:pPr>
            <a:r>
              <a:rPr lang="en-US" sz="1850" dirty="0">
                <a:solidFill>
                  <a:srgbClr val="454240"/>
                </a:solidFill>
                <a:latin typeface="Libre Baskerville" pitchFamily="34" charset="0"/>
                <a:ea typeface="Libre Baskerville" pitchFamily="34" charset="-122"/>
                <a:cs typeface="Libre Baskerville" pitchFamily="34" charset="-120"/>
              </a:rPr>
              <a:t>5</a:t>
            </a:r>
            <a:endParaRPr lang="en-US" sz="1850" dirty="0"/>
          </a:p>
        </p:txBody>
      </p:sp>
      <p:sp>
        <p:nvSpPr>
          <p:cNvPr id="23" name="Text 21"/>
          <p:cNvSpPr/>
          <p:nvPr/>
        </p:nvSpPr>
        <p:spPr>
          <a:xfrm>
            <a:off x="1488281" y="5990034"/>
            <a:ext cx="2002512" cy="250269"/>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Output Gate</a:t>
            </a:r>
            <a:endParaRPr lang="en-US" sz="1550" dirty="0"/>
          </a:p>
        </p:txBody>
      </p:sp>
      <p:sp>
        <p:nvSpPr>
          <p:cNvPr id="24" name="Text 22"/>
          <p:cNvSpPr/>
          <p:nvPr/>
        </p:nvSpPr>
        <p:spPr>
          <a:xfrm>
            <a:off x="1488281" y="6317813"/>
            <a:ext cx="12143423" cy="231577"/>
          </a:xfrm>
          <a:prstGeom prst="rect">
            <a:avLst/>
          </a:prstGeom>
          <a:noFill/>
          <a:ln/>
        </p:spPr>
        <p:txBody>
          <a:bodyPr wrap="none" lIns="0" tIns="0" rIns="0" bIns="0" rtlCol="0" anchor="t"/>
          <a:lstStyle/>
          <a:p>
            <a:pPr algn="l" indent="0" marL="0">
              <a:lnSpc>
                <a:spcPts val="1800"/>
              </a:lnSpc>
              <a:buNone/>
            </a:pPr>
            <a:r>
              <a:rPr lang="en-US" sz="1250" i="1" dirty="0">
                <a:solidFill>
                  <a:srgbClr val="454240"/>
                </a:solidFill>
                <a:latin typeface="DM Sans" pitchFamily="34" charset="0"/>
                <a:ea typeface="DM Sans" pitchFamily="34" charset="-122"/>
                <a:cs typeface="DM Sans" pitchFamily="34" charset="-120"/>
              </a:rPr>
              <a:t>o_t = \sigma(W_o[h_{t-1}, x_t] + b_o)</a:t>
            </a:r>
            <a:endParaRPr lang="en-US" sz="1250" dirty="0"/>
          </a:p>
        </p:txBody>
      </p:sp>
      <p:sp>
        <p:nvSpPr>
          <p:cNvPr id="25" name="Shape 23"/>
          <p:cNvSpPr/>
          <p:nvPr/>
        </p:nvSpPr>
        <p:spPr>
          <a:xfrm>
            <a:off x="998577" y="6807994"/>
            <a:ext cx="360402" cy="360402"/>
          </a:xfrm>
          <a:prstGeom prst="roundRect">
            <a:avLst>
              <a:gd name="adj" fmla="val 18670"/>
            </a:avLst>
          </a:prstGeom>
          <a:solidFill>
            <a:srgbClr val="F7EDD4"/>
          </a:solidFill>
          <a:ln w="7620">
            <a:solidFill>
              <a:srgbClr val="DDD3BA"/>
            </a:solidFill>
            <a:prstDash val="solid"/>
          </a:ln>
        </p:spPr>
      </p:sp>
      <p:sp>
        <p:nvSpPr>
          <p:cNvPr id="26" name="Text 24"/>
          <p:cNvSpPr/>
          <p:nvPr/>
        </p:nvSpPr>
        <p:spPr>
          <a:xfrm>
            <a:off x="1058585" y="6837998"/>
            <a:ext cx="240268" cy="300276"/>
          </a:xfrm>
          <a:prstGeom prst="rect">
            <a:avLst/>
          </a:prstGeom>
          <a:noFill/>
          <a:ln/>
        </p:spPr>
        <p:txBody>
          <a:bodyPr wrap="none" lIns="0" tIns="0" rIns="0" bIns="0" rtlCol="0" anchor="t"/>
          <a:lstStyle/>
          <a:p>
            <a:pPr algn="ctr" indent="0" marL="0">
              <a:lnSpc>
                <a:spcPts val="1850"/>
              </a:lnSpc>
              <a:buNone/>
            </a:pPr>
            <a:r>
              <a:rPr lang="en-US" sz="1850" dirty="0">
                <a:solidFill>
                  <a:srgbClr val="454240"/>
                </a:solidFill>
                <a:latin typeface="Libre Baskerville" pitchFamily="34" charset="0"/>
                <a:ea typeface="Libre Baskerville" pitchFamily="34" charset="-122"/>
                <a:cs typeface="Libre Baskerville" pitchFamily="34" charset="-120"/>
              </a:rPr>
              <a:t>6</a:t>
            </a:r>
            <a:endParaRPr lang="en-US" sz="1850" dirty="0"/>
          </a:p>
        </p:txBody>
      </p:sp>
      <p:sp>
        <p:nvSpPr>
          <p:cNvPr id="27" name="Text 25"/>
          <p:cNvSpPr/>
          <p:nvPr/>
        </p:nvSpPr>
        <p:spPr>
          <a:xfrm>
            <a:off x="1488281" y="6863001"/>
            <a:ext cx="2002512" cy="250269"/>
          </a:xfrm>
          <a:prstGeom prst="rect">
            <a:avLst/>
          </a:prstGeom>
          <a:noFill/>
          <a:ln/>
        </p:spPr>
        <p:txBody>
          <a:bodyPr wrap="none" lIns="0" tIns="0" rIns="0" bIns="0" rtlCol="0" anchor="t"/>
          <a:lstStyle/>
          <a:p>
            <a:pPr algn="l" indent="0" marL="0">
              <a:lnSpc>
                <a:spcPts val="1950"/>
              </a:lnSpc>
              <a:buNone/>
            </a:pPr>
            <a:r>
              <a:rPr lang="en-US" sz="1550" dirty="0">
                <a:solidFill>
                  <a:srgbClr val="454240"/>
                </a:solidFill>
                <a:latin typeface="Libre Baskerville" pitchFamily="34" charset="0"/>
                <a:ea typeface="Libre Baskerville" pitchFamily="34" charset="-122"/>
                <a:cs typeface="Libre Baskerville" pitchFamily="34" charset="-120"/>
              </a:rPr>
              <a:t>New Hidden State</a:t>
            </a:r>
            <a:endParaRPr lang="en-US" sz="1550" dirty="0"/>
          </a:p>
        </p:txBody>
      </p:sp>
      <p:sp>
        <p:nvSpPr>
          <p:cNvPr id="28" name="Text 26"/>
          <p:cNvSpPr/>
          <p:nvPr/>
        </p:nvSpPr>
        <p:spPr>
          <a:xfrm>
            <a:off x="1488281" y="7190780"/>
            <a:ext cx="12143423" cy="231577"/>
          </a:xfrm>
          <a:prstGeom prst="rect">
            <a:avLst/>
          </a:prstGeom>
          <a:noFill/>
          <a:ln/>
        </p:spPr>
        <p:txBody>
          <a:bodyPr wrap="none" lIns="0" tIns="0" rIns="0" bIns="0" rtlCol="0" anchor="t"/>
          <a:lstStyle/>
          <a:p>
            <a:pPr algn="l" indent="0" marL="0">
              <a:lnSpc>
                <a:spcPts val="1800"/>
              </a:lnSpc>
              <a:buNone/>
            </a:pPr>
            <a:r>
              <a:rPr lang="en-US" sz="1250" i="1" dirty="0">
                <a:solidFill>
                  <a:srgbClr val="454240"/>
                </a:solidFill>
                <a:latin typeface="DM Sans" pitchFamily="34" charset="0"/>
                <a:ea typeface="DM Sans" pitchFamily="34" charset="-122"/>
                <a:cs typeface="DM Sans" pitchFamily="34" charset="-120"/>
              </a:rPr>
              <a:t>h_t = o_t \cdot \tanh(C_t)</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546503"/>
            <a:ext cx="1028819" cy="373142"/>
          </a:xfrm>
          <a:prstGeom prst="roundRect">
            <a:avLst>
              <a:gd name="adj" fmla="val 17872"/>
            </a:avLst>
          </a:prstGeom>
          <a:solidFill>
            <a:srgbClr val="F7EDD4"/>
          </a:solidFill>
          <a:ln/>
        </p:spPr>
      </p:sp>
      <p:sp>
        <p:nvSpPr>
          <p:cNvPr id="3" name="Text 1"/>
          <p:cNvSpPr/>
          <p:nvPr/>
        </p:nvSpPr>
        <p:spPr>
          <a:xfrm>
            <a:off x="912852" y="1606034"/>
            <a:ext cx="790694" cy="254079"/>
          </a:xfrm>
          <a:prstGeom prst="rect">
            <a:avLst/>
          </a:prstGeom>
          <a:noFill/>
          <a:ln/>
        </p:spPr>
        <p:txBody>
          <a:bodyPr wrap="none" lIns="0" tIns="0" rIns="0" bIns="0" rtlCol="0" anchor="t"/>
          <a:lstStyle/>
          <a:p>
            <a:pPr algn="l" indent="0" marL="0">
              <a:lnSpc>
                <a:spcPts val="2000"/>
              </a:lnSpc>
              <a:buNone/>
            </a:pPr>
            <a:r>
              <a:rPr lang="en-US" sz="1250" dirty="0">
                <a:solidFill>
                  <a:srgbClr val="454240"/>
                </a:solidFill>
                <a:latin typeface="DM Sans" pitchFamily="34" charset="0"/>
                <a:ea typeface="DM Sans" pitchFamily="34" charset="-122"/>
                <a:cs typeface="DM Sans" pitchFamily="34" charset="-120"/>
              </a:rPr>
              <a:t>OVERVIEW</a:t>
            </a:r>
            <a:endParaRPr lang="en-US" sz="1250" dirty="0"/>
          </a:p>
        </p:txBody>
      </p:sp>
      <p:sp>
        <p:nvSpPr>
          <p:cNvPr id="4" name="Text 2"/>
          <p:cNvSpPr/>
          <p:nvPr/>
        </p:nvSpPr>
        <p:spPr>
          <a:xfrm>
            <a:off x="793790" y="1998940"/>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Table of Contents</a:t>
            </a:r>
            <a:endParaRPr lang="en-US" sz="3900" dirty="0"/>
          </a:p>
        </p:txBody>
      </p:sp>
      <p:sp>
        <p:nvSpPr>
          <p:cNvPr id="5" name="Text 3"/>
          <p:cNvSpPr/>
          <p:nvPr/>
        </p:nvSpPr>
        <p:spPr>
          <a:xfrm>
            <a:off x="793790" y="2916674"/>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This guide walks you through every layer of LSTM understanding, from foundational concepts to advanced implementation details.</a:t>
            </a:r>
            <a:endParaRPr lang="en-US" sz="1550" dirty="0"/>
          </a:p>
        </p:txBody>
      </p:sp>
      <p:sp>
        <p:nvSpPr>
          <p:cNvPr id="6" name="Text 4"/>
          <p:cNvSpPr/>
          <p:nvPr/>
        </p:nvSpPr>
        <p:spPr>
          <a:xfrm>
            <a:off x="793790" y="345745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Libre Baskerville Light" pitchFamily="34" charset="0"/>
                <a:ea typeface="Libre Baskerville Light" pitchFamily="34" charset="-122"/>
                <a:cs typeface="Libre Baskerville Light" pitchFamily="34" charset="-120"/>
              </a:rPr>
              <a:t>01</a:t>
            </a:r>
            <a:endParaRPr lang="en-US" sz="1550" dirty="0"/>
          </a:p>
        </p:txBody>
      </p:sp>
      <p:sp>
        <p:nvSpPr>
          <p:cNvPr id="7" name="Shape 5"/>
          <p:cNvSpPr/>
          <p:nvPr/>
        </p:nvSpPr>
        <p:spPr>
          <a:xfrm>
            <a:off x="793790" y="3771781"/>
            <a:ext cx="6422231" cy="22860"/>
          </a:xfrm>
          <a:prstGeom prst="rect">
            <a:avLst/>
          </a:prstGeom>
          <a:solidFill>
            <a:srgbClr val="B88E23"/>
          </a:solidFill>
          <a:ln/>
        </p:spPr>
      </p:sp>
      <p:sp>
        <p:nvSpPr>
          <p:cNvPr id="8" name="Text 6"/>
          <p:cNvSpPr/>
          <p:nvPr/>
        </p:nvSpPr>
        <p:spPr>
          <a:xfrm>
            <a:off x="793790" y="39166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Foundations</a:t>
            </a:r>
            <a:endParaRPr lang="en-US" sz="1950" dirty="0"/>
          </a:p>
        </p:txBody>
      </p:sp>
      <p:sp>
        <p:nvSpPr>
          <p:cNvPr id="9" name="Text 7"/>
          <p:cNvSpPr/>
          <p:nvPr/>
        </p:nvSpPr>
        <p:spPr>
          <a:xfrm>
            <a:off x="793790" y="4345900"/>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Sequential models, standard RNNs, and the vanishing gradient problem</a:t>
            </a:r>
            <a:endParaRPr lang="en-US" sz="1550" dirty="0"/>
          </a:p>
        </p:txBody>
      </p:sp>
      <p:sp>
        <p:nvSpPr>
          <p:cNvPr id="10" name="Text 8"/>
          <p:cNvSpPr/>
          <p:nvPr/>
        </p:nvSpPr>
        <p:spPr>
          <a:xfrm>
            <a:off x="7414379" y="345745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Libre Baskerville Light" pitchFamily="34" charset="0"/>
                <a:ea typeface="Libre Baskerville Light" pitchFamily="34" charset="-122"/>
                <a:cs typeface="Libre Baskerville Light" pitchFamily="34" charset="-120"/>
              </a:rPr>
              <a:t>02</a:t>
            </a:r>
            <a:endParaRPr lang="en-US" sz="1550" dirty="0"/>
          </a:p>
        </p:txBody>
      </p:sp>
      <p:sp>
        <p:nvSpPr>
          <p:cNvPr id="11" name="Shape 9"/>
          <p:cNvSpPr/>
          <p:nvPr/>
        </p:nvSpPr>
        <p:spPr>
          <a:xfrm>
            <a:off x="7414379" y="3771781"/>
            <a:ext cx="6422231" cy="22860"/>
          </a:xfrm>
          <a:prstGeom prst="rect">
            <a:avLst/>
          </a:prstGeom>
          <a:solidFill>
            <a:srgbClr val="B88E23"/>
          </a:solidFill>
          <a:ln/>
        </p:spPr>
      </p:sp>
      <p:sp>
        <p:nvSpPr>
          <p:cNvPr id="12" name="Text 10"/>
          <p:cNvSpPr/>
          <p:nvPr/>
        </p:nvSpPr>
        <p:spPr>
          <a:xfrm>
            <a:off x="7414379" y="39166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LSTM Architecture</a:t>
            </a:r>
            <a:endParaRPr lang="en-US" sz="1950" dirty="0"/>
          </a:p>
        </p:txBody>
      </p:sp>
      <p:sp>
        <p:nvSpPr>
          <p:cNvPr id="13" name="Text 11"/>
          <p:cNvSpPr/>
          <p:nvPr/>
        </p:nvSpPr>
        <p:spPr>
          <a:xfrm>
            <a:off x="7414379" y="4345900"/>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Gate mechanisms, mathematical formulation, and the constant error carousel</a:t>
            </a:r>
            <a:endParaRPr lang="en-US" sz="1550" dirty="0"/>
          </a:p>
        </p:txBody>
      </p:sp>
      <p:sp>
        <p:nvSpPr>
          <p:cNvPr id="14" name="Text 12"/>
          <p:cNvSpPr/>
          <p:nvPr/>
        </p:nvSpPr>
        <p:spPr>
          <a:xfrm>
            <a:off x="793790" y="532816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Libre Baskerville Light" pitchFamily="34" charset="0"/>
                <a:ea typeface="Libre Baskerville Light" pitchFamily="34" charset="-122"/>
                <a:cs typeface="Libre Baskerville Light" pitchFamily="34" charset="-120"/>
              </a:rPr>
              <a:t>03</a:t>
            </a:r>
            <a:endParaRPr lang="en-US" sz="1550" dirty="0"/>
          </a:p>
        </p:txBody>
      </p:sp>
      <p:sp>
        <p:nvSpPr>
          <p:cNvPr id="15" name="Shape 13"/>
          <p:cNvSpPr/>
          <p:nvPr/>
        </p:nvSpPr>
        <p:spPr>
          <a:xfrm>
            <a:off x="793790" y="5642491"/>
            <a:ext cx="6422231" cy="22860"/>
          </a:xfrm>
          <a:prstGeom prst="rect">
            <a:avLst/>
          </a:prstGeom>
          <a:solidFill>
            <a:srgbClr val="B88E23"/>
          </a:solidFill>
          <a:ln/>
        </p:spPr>
      </p:sp>
      <p:sp>
        <p:nvSpPr>
          <p:cNvPr id="16" name="Text 14"/>
          <p:cNvSpPr/>
          <p:nvPr/>
        </p:nvSpPr>
        <p:spPr>
          <a:xfrm>
            <a:off x="793790" y="578739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Applied LSTM</a:t>
            </a:r>
            <a:endParaRPr lang="en-US" sz="1950" dirty="0"/>
          </a:p>
        </p:txBody>
      </p:sp>
      <p:sp>
        <p:nvSpPr>
          <p:cNvPr id="17" name="Text 15"/>
          <p:cNvSpPr/>
          <p:nvPr/>
        </p:nvSpPr>
        <p:spPr>
          <a:xfrm>
            <a:off x="793790" y="621661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ECG arrhythmia detection use case and PyTorch implementation</a:t>
            </a:r>
            <a:endParaRPr lang="en-US" sz="1550" dirty="0"/>
          </a:p>
        </p:txBody>
      </p:sp>
      <p:sp>
        <p:nvSpPr>
          <p:cNvPr id="18" name="Text 16"/>
          <p:cNvSpPr/>
          <p:nvPr/>
        </p:nvSpPr>
        <p:spPr>
          <a:xfrm>
            <a:off x="7414379" y="5328166"/>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Libre Baskerville Light" pitchFamily="34" charset="0"/>
                <a:ea typeface="Libre Baskerville Light" pitchFamily="34" charset="-122"/>
                <a:cs typeface="Libre Baskerville Light" pitchFamily="34" charset="-120"/>
              </a:rPr>
              <a:t>04</a:t>
            </a:r>
            <a:endParaRPr lang="en-US" sz="1550" dirty="0"/>
          </a:p>
        </p:txBody>
      </p:sp>
      <p:sp>
        <p:nvSpPr>
          <p:cNvPr id="19" name="Shape 17"/>
          <p:cNvSpPr/>
          <p:nvPr/>
        </p:nvSpPr>
        <p:spPr>
          <a:xfrm>
            <a:off x="7414379" y="5642491"/>
            <a:ext cx="6422231" cy="22860"/>
          </a:xfrm>
          <a:prstGeom prst="rect">
            <a:avLst/>
          </a:prstGeom>
          <a:solidFill>
            <a:srgbClr val="B88E23"/>
          </a:solidFill>
          <a:ln/>
        </p:spPr>
      </p:sp>
      <p:sp>
        <p:nvSpPr>
          <p:cNvPr id="20" name="Text 18"/>
          <p:cNvSpPr/>
          <p:nvPr/>
        </p:nvSpPr>
        <p:spPr>
          <a:xfrm>
            <a:off x="7414379" y="578739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Practical Guidance</a:t>
            </a:r>
            <a:endParaRPr lang="en-US" sz="1950" dirty="0"/>
          </a:p>
        </p:txBody>
      </p:sp>
      <p:sp>
        <p:nvSpPr>
          <p:cNvPr id="21" name="Text 19"/>
          <p:cNvSpPr/>
          <p:nvPr/>
        </p:nvSpPr>
        <p:spPr>
          <a:xfrm>
            <a:off x="7414379" y="6216610"/>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When to use LSTMs, their limitations, and final takeaways</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161336"/>
            <a:ext cx="11387376"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The Cell State Update — The Heart of LSTM</a:t>
            </a:r>
            <a:endParaRPr lang="en-US" sz="3900" dirty="0"/>
          </a:p>
        </p:txBody>
      </p:sp>
      <p:sp>
        <p:nvSpPr>
          <p:cNvPr id="3" name="Text 1"/>
          <p:cNvSpPr/>
          <p:nvPr/>
        </p:nvSpPr>
        <p:spPr>
          <a:xfrm>
            <a:off x="793790" y="217824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Step 4 of the LSTM computation — the cell state update — is the single most important equation in the entire architecture. It's where forgetting and remembering happen simultaneously.</a:t>
            </a:r>
            <a:endParaRPr lang="en-US" sz="1550" dirty="0"/>
          </a:p>
        </p:txBody>
      </p:sp>
      <p:sp>
        <p:nvSpPr>
          <p:cNvPr id="4" name="Text 2"/>
          <p:cNvSpPr/>
          <p:nvPr/>
        </p:nvSpPr>
        <p:spPr>
          <a:xfrm>
            <a:off x="793790" y="3064431"/>
            <a:ext cx="13042821" cy="351711"/>
          </a:xfrm>
          <a:prstGeom prst="rect">
            <a:avLst/>
          </a:prstGeom>
          <a:noFill/>
          <a:ln/>
        </p:spPr>
        <p:txBody>
          <a:bodyPr wrap="none" lIns="0" tIns="0" rIns="0" bIns="0" rtlCol="0" anchor="t"/>
          <a:lstStyle/>
          <a:p>
            <a:pPr algn="l" indent="0" marL="0">
              <a:lnSpc>
                <a:spcPts val="2800"/>
              </a:lnSpc>
              <a:buNone/>
            </a:pPr>
            <a:endParaRPr lang="en-US" sz="1750" dirty="0"/>
          </a:p>
        </p:txBody>
      </p:sp>
      <p:pic>
        <p:nvPicPr>
          <p:cNvPr id="5" name="Image 0" descr="preencoded.png">    </p:cNvPr>
          <p:cNvPicPr>
            <a:picLocks noChangeAspect="1"/>
          </p:cNvPicPr>
          <p:nvPr/>
        </p:nvPicPr>
        <p:blipFill>
          <a:blip r:embed="rId1"/>
          <a:stretch>
            <a:fillRect/>
          </a:stretch>
        </p:blipFill>
        <p:spPr>
          <a:xfrm>
            <a:off x="793790" y="3064431"/>
            <a:ext cx="13042821" cy="351711"/>
          </a:xfrm>
          <a:prstGeom prst="rect">
            <a:avLst/>
          </a:prstGeom>
        </p:spPr>
      </p:pic>
      <p:sp>
        <p:nvSpPr>
          <p:cNvPr id="6" name="Shape 3"/>
          <p:cNvSpPr/>
          <p:nvPr/>
        </p:nvSpPr>
        <p:spPr>
          <a:xfrm>
            <a:off x="770930" y="3644384"/>
            <a:ext cx="45720" cy="1745099"/>
          </a:xfrm>
          <a:prstGeom prst="rect">
            <a:avLst/>
          </a:prstGeom>
          <a:solidFill>
            <a:srgbClr val="B88E23"/>
          </a:solidFill>
          <a:ln/>
        </p:spPr>
      </p:sp>
      <p:sp>
        <p:nvSpPr>
          <p:cNvPr id="7" name="Text 4"/>
          <p:cNvSpPr/>
          <p:nvPr/>
        </p:nvSpPr>
        <p:spPr>
          <a:xfrm>
            <a:off x="1037868" y="3667244"/>
            <a:ext cx="3991213"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First Term: Selective Forgetting</a:t>
            </a:r>
            <a:endParaRPr lang="en-US" sz="1950" dirty="0"/>
          </a:p>
        </p:txBody>
      </p:sp>
      <p:sp>
        <p:nvSpPr>
          <p:cNvPr id="8" name="Text 5"/>
          <p:cNvSpPr/>
          <p:nvPr/>
        </p:nvSpPr>
        <p:spPr>
          <a:xfrm>
            <a:off x="1037868" y="4096464"/>
            <a:ext cx="6153269" cy="1270159"/>
          </a:xfrm>
          <a:prstGeom prst="rect">
            <a:avLst/>
          </a:prstGeom>
          <a:noFill/>
          <a:ln/>
        </p:spPr>
        <p:txBody>
          <a:bodyPr wrap="square" lIns="0" tIns="0" rIns="0" bIns="0" rtlCol="0" anchor="t"/>
          <a:lstStyle/>
          <a:p>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f_t \cdot C_{t-1}</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 The forget gate multiplies the previous cell state element-wise. Values close to 1 preserve memory; values close to 0 erase it. This gives the network learned control over what past information to retain.</a:t>
            </a:r>
            <a:endParaRPr lang="en-US" sz="1550" dirty="0"/>
          </a:p>
        </p:txBody>
      </p:sp>
      <p:sp>
        <p:nvSpPr>
          <p:cNvPr id="9" name="Shape 6"/>
          <p:cNvSpPr/>
          <p:nvPr/>
        </p:nvSpPr>
        <p:spPr>
          <a:xfrm>
            <a:off x="7416284" y="3644384"/>
            <a:ext cx="45720" cy="1745099"/>
          </a:xfrm>
          <a:prstGeom prst="rect">
            <a:avLst/>
          </a:prstGeom>
          <a:solidFill>
            <a:srgbClr val="B88E23"/>
          </a:solidFill>
          <a:ln/>
        </p:spPr>
      </p:sp>
      <p:sp>
        <p:nvSpPr>
          <p:cNvPr id="10" name="Text 7"/>
          <p:cNvSpPr/>
          <p:nvPr/>
        </p:nvSpPr>
        <p:spPr>
          <a:xfrm>
            <a:off x="7683222" y="3667244"/>
            <a:ext cx="4002881"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Second Term: Selective Writing</a:t>
            </a:r>
            <a:endParaRPr lang="en-US" sz="1950" dirty="0"/>
          </a:p>
        </p:txBody>
      </p:sp>
      <p:sp>
        <p:nvSpPr>
          <p:cNvPr id="11" name="Text 8"/>
          <p:cNvSpPr/>
          <p:nvPr/>
        </p:nvSpPr>
        <p:spPr>
          <a:xfrm>
            <a:off x="7683222" y="4096464"/>
            <a:ext cx="6153388" cy="952619"/>
          </a:xfrm>
          <a:prstGeom prst="rect">
            <a:avLst/>
          </a:prstGeom>
          <a:noFill/>
          <a:ln/>
        </p:spPr>
        <p:txBody>
          <a:bodyPr wrap="square" lIns="0" tIns="0" rIns="0" bIns="0" rtlCol="0" anchor="t"/>
          <a:lstStyle/>
          <a:p>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i_t \cdot \tilde{C}_t</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 The input gate filters the candidate memory, allowing only relevant new information to be written. The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additive</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combination (not multiplicative) is what preserves gradient flow.</a:t>
            </a:r>
            <a:endParaRPr lang="en-US" sz="1550" dirty="0"/>
          </a:p>
        </p:txBody>
      </p:sp>
      <p:sp>
        <p:nvSpPr>
          <p:cNvPr id="12" name="Shape 9"/>
          <p:cNvSpPr/>
          <p:nvPr/>
        </p:nvSpPr>
        <p:spPr>
          <a:xfrm>
            <a:off x="793790" y="5589865"/>
            <a:ext cx="13042821" cy="1478280"/>
          </a:xfrm>
          <a:prstGeom prst="roundRect">
            <a:avLst>
              <a:gd name="adj" fmla="val 5639"/>
            </a:avLst>
          </a:prstGeom>
          <a:solidFill>
            <a:srgbClr val="F3E4BF"/>
          </a:solidFill>
          <a:ln/>
        </p:spPr>
      </p:sp>
      <p:pic>
        <p:nvPicPr>
          <p:cNvPr id="13" name="Image 1" descr="preencoded.png">    </p:cNvPr>
          <p:cNvPicPr>
            <a:picLocks noChangeAspect="1"/>
          </p:cNvPicPr>
          <p:nvPr/>
        </p:nvPicPr>
        <p:blipFill>
          <a:blip r:embed="rId2"/>
          <a:stretch>
            <a:fillRect/>
          </a:stretch>
        </p:blipFill>
        <p:spPr>
          <a:xfrm>
            <a:off x="992148" y="5885140"/>
            <a:ext cx="248007" cy="198358"/>
          </a:xfrm>
          <a:prstGeom prst="rect">
            <a:avLst/>
          </a:prstGeom>
        </p:spPr>
      </p:pic>
      <p:sp>
        <p:nvSpPr>
          <p:cNvPr id="14" name="Text 10"/>
          <p:cNvSpPr/>
          <p:nvPr/>
        </p:nvSpPr>
        <p:spPr>
          <a:xfrm>
            <a:off x="1438513" y="5837753"/>
            <a:ext cx="12199739" cy="95261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DM Sans" pitchFamily="34" charset="0"/>
                <a:ea typeface="DM Sans" pitchFamily="34" charset="-122"/>
                <a:cs typeface="DM Sans" pitchFamily="34" charset="-120"/>
              </a:rPr>
              <a:t>Critical observation:</a:t>
            </a:r>
            <a:pPr algn="l" indent="0" marL="0">
              <a:lnSpc>
                <a:spcPts val="2500"/>
              </a:lnSpc>
              <a:buNone/>
            </a:pPr>
            <a:r>
              <a:rPr lang="en-US" sz="1550" dirty="0">
                <a:solidFill>
                  <a:srgbClr val="000000"/>
                </a:solidFill>
                <a:latin typeface="DM Sans" pitchFamily="34" charset="0"/>
                <a:ea typeface="DM Sans" pitchFamily="34" charset="-122"/>
                <a:cs typeface="DM Sans" pitchFamily="34" charset="-120"/>
              </a:rPr>
              <a:t> Because the cell state update is an </a:t>
            </a:r>
            <a:pPr algn="l" indent="0" marL="0">
              <a:lnSpc>
                <a:spcPts val="2500"/>
              </a:lnSpc>
              <a:buNone/>
            </a:pPr>
            <a:r>
              <a:rPr lang="en-US" sz="1550" b="1" dirty="0">
                <a:solidFill>
                  <a:srgbClr val="000000"/>
                </a:solidFill>
                <a:latin typeface="DM Sans" pitchFamily="34" charset="0"/>
                <a:ea typeface="DM Sans" pitchFamily="34" charset="-122"/>
                <a:cs typeface="DM Sans" pitchFamily="34" charset="-120"/>
              </a:rPr>
              <a:t>addition</a:t>
            </a:r>
            <a:pPr algn="l" indent="0" marL="0">
              <a:lnSpc>
                <a:spcPts val="2500"/>
              </a:lnSpc>
              <a:buNone/>
            </a:pPr>
            <a:r>
              <a:rPr lang="en-US" sz="1550" dirty="0">
                <a:solidFill>
                  <a:srgbClr val="000000"/>
                </a:solidFill>
                <a:latin typeface="DM Sans" pitchFamily="34" charset="0"/>
                <a:ea typeface="DM Sans" pitchFamily="34" charset="-122"/>
                <a:cs typeface="DM Sans" pitchFamily="34" charset="-120"/>
              </a:rPr>
              <a:t> rather than a repeated multiplication, the gradient of the loss with respect to earlier cell states doesn't decay exponentially — this is the key mathematical property that solves the vanishing gradient problem.</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51836"/>
            <a:ext cx="834271"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CHAPTER 9</a:t>
            </a:r>
            <a:endParaRPr lang="en-US" sz="1250" dirty="0"/>
          </a:p>
        </p:txBody>
      </p:sp>
      <p:sp>
        <p:nvSpPr>
          <p:cNvPr id="4" name="Text 1"/>
          <p:cNvSpPr/>
          <p:nvPr/>
        </p:nvSpPr>
        <p:spPr>
          <a:xfrm>
            <a:off x="793790" y="1744742"/>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How LSTM Solves the Vanishing Gradient Problem</a:t>
            </a:r>
            <a:endParaRPr lang="en-US" sz="3900" dirty="0"/>
          </a:p>
        </p:txBody>
      </p:sp>
      <p:sp>
        <p:nvSpPr>
          <p:cNvPr id="5" name="Text 2"/>
          <p:cNvSpPr/>
          <p:nvPr/>
        </p:nvSpPr>
        <p:spPr>
          <a:xfrm>
            <a:off x="793790" y="3282553"/>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cell state update rule provides the mathematical mechanism that directly addresses gradient vanishing. During backpropagation through time, the gradient of the loss with respect to the cell state at an earlier time step flows through the forget gates:</a:t>
            </a:r>
            <a:endParaRPr lang="en-US" sz="1550" dirty="0"/>
          </a:p>
        </p:txBody>
      </p:sp>
      <p:sp>
        <p:nvSpPr>
          <p:cNvPr id="6" name="Text 3"/>
          <p:cNvSpPr/>
          <p:nvPr/>
        </p:nvSpPr>
        <p:spPr>
          <a:xfrm>
            <a:off x="793790" y="4803815"/>
            <a:ext cx="7556421" cy="612100"/>
          </a:xfrm>
          <a:prstGeom prst="rect">
            <a:avLst/>
          </a:prstGeom>
          <a:noFill/>
          <a:ln/>
        </p:spPr>
        <p:txBody>
          <a:bodyPr wrap="square" lIns="0" tIns="0" rIns="0" bIns="0" rtlCol="0" anchor="t"/>
          <a:lstStyle/>
          <a:p>
            <a:pPr algn="l" indent="0" marL="0">
              <a:lnSpc>
                <a:spcPts val="2800"/>
              </a:lnSpc>
              <a:buNone/>
            </a:pPr>
            <a:endParaRPr lang="en-US" sz="1750" dirty="0"/>
          </a:p>
        </p:txBody>
      </p:sp>
      <p:pic>
        <p:nvPicPr>
          <p:cNvPr id="7" name="Image 1" descr="preencoded.png">    </p:cNvPr>
          <p:cNvPicPr>
            <a:picLocks noChangeAspect="1"/>
          </p:cNvPicPr>
          <p:nvPr/>
        </p:nvPicPr>
        <p:blipFill>
          <a:blip r:embed="rId2"/>
          <a:stretch>
            <a:fillRect/>
          </a:stretch>
        </p:blipFill>
        <p:spPr>
          <a:xfrm>
            <a:off x="793790" y="4803815"/>
            <a:ext cx="7556421" cy="612100"/>
          </a:xfrm>
          <a:prstGeom prst="rect">
            <a:avLst/>
          </a:prstGeom>
        </p:spPr>
      </p:pic>
      <p:sp>
        <p:nvSpPr>
          <p:cNvPr id="8" name="Text 4"/>
          <p:cNvSpPr/>
          <p:nvPr/>
        </p:nvSpPr>
        <p:spPr>
          <a:xfrm>
            <a:off x="793790" y="5667018"/>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If the forget gate </a:t>
            </a:r>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f_t \approx 1</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the cell state remains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nearly unchanged</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and gradients propagate without decay. The network learns to keep the forget gate open for information it needs to remember long-term, creating a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stable gradient pathway</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across hundreds of time steps.</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73787" y="571976"/>
            <a:ext cx="8730615" cy="604480"/>
          </a:xfrm>
          <a:prstGeom prst="rect">
            <a:avLst/>
          </a:prstGeom>
          <a:noFill/>
          <a:ln/>
        </p:spPr>
        <p:txBody>
          <a:bodyPr wrap="none" lIns="0" tIns="0" rIns="0" bIns="0" rtlCol="0" anchor="t"/>
          <a:lstStyle/>
          <a:p>
            <a:pPr algn="l" indent="0" marL="0">
              <a:lnSpc>
                <a:spcPts val="4750"/>
              </a:lnSpc>
              <a:buNone/>
            </a:pPr>
            <a:r>
              <a:rPr lang="en-US" sz="3800" dirty="0">
                <a:solidFill>
                  <a:srgbClr val="5C4E3D"/>
                </a:solidFill>
                <a:latin typeface="Libre Baskerville" pitchFamily="34" charset="0"/>
                <a:ea typeface="Libre Baskerville" pitchFamily="34" charset="-122"/>
                <a:cs typeface="Libre Baskerville" pitchFamily="34" charset="-120"/>
              </a:rPr>
              <a:t>The Constant Error Carousel (CEC)</a:t>
            </a:r>
            <a:endParaRPr lang="en-US" sz="3800" dirty="0"/>
          </a:p>
        </p:txBody>
      </p:sp>
      <p:sp>
        <p:nvSpPr>
          <p:cNvPr id="3" name="Text 1"/>
          <p:cNvSpPr/>
          <p:nvPr/>
        </p:nvSpPr>
        <p:spPr>
          <a:xfrm>
            <a:off x="773787" y="1553528"/>
            <a:ext cx="13082826" cy="611267"/>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Hochreiter and Schmidhuber called this gradient-preserving mechanism the </a:t>
            </a:r>
            <a:pPr algn="l" indent="0" marL="0">
              <a:lnSpc>
                <a:spcPts val="2400"/>
              </a:lnSpc>
              <a:buNone/>
            </a:pPr>
            <a:r>
              <a:rPr lang="en-US" sz="1500" b="1" dirty="0">
                <a:solidFill>
                  <a:srgbClr val="454240"/>
                </a:solidFill>
                <a:latin typeface="DM Sans" pitchFamily="34" charset="0"/>
                <a:ea typeface="DM Sans" pitchFamily="34" charset="-122"/>
                <a:cs typeface="DM Sans" pitchFamily="34" charset="-120"/>
              </a:rPr>
              <a:t>Constant Error Carousel (CEC)</a:t>
            </a:r>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 It's the conceptual backbone that makes LSTM fundamentally different from vanilla RNNs.</a:t>
            </a:r>
            <a:endParaRPr lang="en-US" sz="1500" dirty="0"/>
          </a:p>
        </p:txBody>
      </p:sp>
      <p:sp>
        <p:nvSpPr>
          <p:cNvPr id="4" name="Shape 2"/>
          <p:cNvSpPr/>
          <p:nvPr/>
        </p:nvSpPr>
        <p:spPr>
          <a:xfrm>
            <a:off x="7303770" y="2376845"/>
            <a:ext cx="22860" cy="4151709"/>
          </a:xfrm>
          <a:prstGeom prst="roundRect">
            <a:avLst>
              <a:gd name="adj" fmla="val 355436"/>
            </a:avLst>
          </a:prstGeom>
          <a:solidFill>
            <a:srgbClr val="DDD3BA"/>
          </a:solidFill>
          <a:ln/>
        </p:spPr>
      </p:sp>
      <p:sp>
        <p:nvSpPr>
          <p:cNvPr id="5" name="Shape 3"/>
          <p:cNvSpPr/>
          <p:nvPr/>
        </p:nvSpPr>
        <p:spPr>
          <a:xfrm>
            <a:off x="750927" y="2376845"/>
            <a:ext cx="6541413" cy="1734860"/>
          </a:xfrm>
          <a:prstGeom prst="roundRect">
            <a:avLst>
              <a:gd name="adj" fmla="val 4684"/>
            </a:avLst>
          </a:prstGeom>
          <a:solidFill>
            <a:srgbClr val="F7EDD4"/>
          </a:solidFill>
          <a:ln w="7620">
            <a:solidFill>
              <a:srgbClr val="DDD3BA"/>
            </a:solidFill>
            <a:prstDash val="solid"/>
          </a:ln>
        </p:spPr>
      </p:sp>
      <p:sp>
        <p:nvSpPr>
          <p:cNvPr id="6" name="Text 4"/>
          <p:cNvSpPr/>
          <p:nvPr/>
        </p:nvSpPr>
        <p:spPr>
          <a:xfrm>
            <a:off x="4680823" y="2577822"/>
            <a:ext cx="2418159" cy="302181"/>
          </a:xfrm>
          <a:prstGeom prst="rect">
            <a:avLst/>
          </a:prstGeom>
          <a:noFill/>
          <a:ln/>
        </p:spPr>
        <p:txBody>
          <a:bodyPr wrap="none" lIns="0" tIns="0" rIns="0" bIns="0" rtlCol="0" anchor="t"/>
          <a:lstStyle/>
          <a:p>
            <a:pPr algn="r" indent="0" marL="0">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Standard RNN</a:t>
            </a:r>
            <a:endParaRPr lang="en-US" sz="1900" dirty="0"/>
          </a:p>
        </p:txBody>
      </p:sp>
      <p:sp>
        <p:nvSpPr>
          <p:cNvPr id="7" name="Text 5"/>
          <p:cNvSpPr/>
          <p:nvPr/>
        </p:nvSpPr>
        <p:spPr>
          <a:xfrm>
            <a:off x="951905" y="2993112"/>
            <a:ext cx="6147078" cy="917615"/>
          </a:xfrm>
          <a:prstGeom prst="rect">
            <a:avLst/>
          </a:prstGeom>
          <a:noFill/>
          <a:ln/>
        </p:spPr>
        <p:txBody>
          <a:bodyPr wrap="square" lIns="0" tIns="0" rIns="0" bIns="0" rtlCol="0" anchor="t"/>
          <a:lstStyle/>
          <a:p>
            <a:pPr algn="r" indent="0" marL="0">
              <a:lnSpc>
                <a:spcPts val="2400"/>
              </a:lnSpc>
              <a:buNone/>
            </a:pPr>
            <a:r>
              <a:rPr lang="en-US" sz="1500" dirty="0">
                <a:solidFill>
                  <a:srgbClr val="454240"/>
                </a:solidFill>
                <a:latin typeface="DM Sans" pitchFamily="34" charset="0"/>
                <a:ea typeface="DM Sans" pitchFamily="34" charset="-122"/>
                <a:cs typeface="DM Sans" pitchFamily="34" charset="-120"/>
              </a:rPr>
              <a:t>Gradients must pass through </a:t>
            </a:r>
            <a:pPr algn="r" indent="0" marL="0">
              <a:lnSpc>
                <a:spcPts val="2400"/>
              </a:lnSpc>
              <a:buNone/>
            </a:pPr>
            <a:r>
              <a:rPr lang="en-US" sz="1500" i="1" dirty="0">
                <a:solidFill>
                  <a:srgbClr val="454240"/>
                </a:solidFill>
                <a:latin typeface="DM Sans" pitchFamily="34" charset="0"/>
                <a:ea typeface="DM Sans" pitchFamily="34" charset="-122"/>
                <a:cs typeface="DM Sans" pitchFamily="34" charset="-120"/>
              </a:rPr>
              <a:t>\tanh</a:t>
            </a:r>
            <a:pPr algn="r" indent="0" marL="0">
              <a:lnSpc>
                <a:spcPts val="2400"/>
              </a:lnSpc>
              <a:buNone/>
            </a:pPr>
            <a:r>
              <a:rPr lang="en-US" sz="1500" dirty="0">
                <a:solidFill>
                  <a:srgbClr val="454240"/>
                </a:solidFill>
                <a:latin typeface="DM Sans" pitchFamily="34" charset="0"/>
                <a:ea typeface="DM Sans" pitchFamily="34" charset="-122"/>
                <a:cs typeface="DM Sans" pitchFamily="34" charset="-120"/>
              </a:rPr>
              <a:t> and matrix multiplication at every time step. Each transformation shrinks the signal, leading to exponential decay: </a:t>
            </a:r>
            <a:pPr algn="r" indent="0" marL="0">
              <a:lnSpc>
                <a:spcPts val="2400"/>
              </a:lnSpc>
              <a:buNone/>
            </a:pPr>
            <a:r>
              <a:rPr lang="en-US" sz="1500" i="1" dirty="0">
                <a:solidFill>
                  <a:srgbClr val="454240"/>
                </a:solidFill>
                <a:latin typeface="DM Sans" pitchFamily="34" charset="0"/>
                <a:ea typeface="DM Sans" pitchFamily="34" charset="-122"/>
                <a:cs typeface="DM Sans" pitchFamily="34" charset="-120"/>
              </a:rPr>
              <a:t>\prod_{k} \frac{\partial h_k}{\partial h_{k-1}} \to 0</a:t>
            </a:r>
            <a:endParaRPr lang="en-US" sz="1500" dirty="0"/>
          </a:p>
        </p:txBody>
      </p:sp>
      <p:sp>
        <p:nvSpPr>
          <p:cNvPr id="8" name="Shape 6"/>
          <p:cNvSpPr/>
          <p:nvPr/>
        </p:nvSpPr>
        <p:spPr>
          <a:xfrm>
            <a:off x="7338060" y="4488775"/>
            <a:ext cx="6541413" cy="2039779"/>
          </a:xfrm>
          <a:prstGeom prst="rect">
            <a:avLst/>
          </a:prstGeom>
          <a:solidFill>
            <a:srgbClr val="F7EDD4"/>
          </a:solidFill>
          <a:ln w="7620">
            <a:solidFill>
              <a:srgbClr val="DDD3BA"/>
            </a:solidFill>
            <a:prstDash val="solid"/>
          </a:ln>
        </p:spPr>
      </p:sp>
      <p:sp>
        <p:nvSpPr>
          <p:cNvPr id="9" name="Text 7"/>
          <p:cNvSpPr/>
          <p:nvPr/>
        </p:nvSpPr>
        <p:spPr>
          <a:xfrm>
            <a:off x="7531418" y="4689753"/>
            <a:ext cx="2418159" cy="302181"/>
          </a:xfrm>
          <a:prstGeom prst="rect">
            <a:avLst/>
          </a:prstGeom>
          <a:noFill/>
          <a:ln/>
        </p:spPr>
        <p:txBody>
          <a:bodyPr wrap="none" lIns="0" tIns="0" rIns="0" bIns="0" rtlCol="0" anchor="t"/>
          <a:lstStyle/>
          <a:p>
            <a:pPr algn="l" indent="0" marL="0">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LSTM (CEC)</a:t>
            </a:r>
            <a:endParaRPr lang="en-US" sz="1900" dirty="0"/>
          </a:p>
        </p:txBody>
      </p:sp>
      <p:sp>
        <p:nvSpPr>
          <p:cNvPr id="10" name="Text 8"/>
          <p:cNvSpPr/>
          <p:nvPr/>
        </p:nvSpPr>
        <p:spPr>
          <a:xfrm>
            <a:off x="7531418" y="5105043"/>
            <a:ext cx="6147078" cy="1222534"/>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Gradients flow through the cell state via </a:t>
            </a:r>
            <a:pPr algn="l" indent="0" marL="0">
              <a:lnSpc>
                <a:spcPts val="2400"/>
              </a:lnSpc>
              <a:buNone/>
            </a:pPr>
            <a:r>
              <a:rPr lang="en-US" sz="1500" b="1" dirty="0">
                <a:solidFill>
                  <a:srgbClr val="454240"/>
                </a:solidFill>
                <a:latin typeface="DM Sans" pitchFamily="34" charset="0"/>
                <a:ea typeface="DM Sans" pitchFamily="34" charset="-122"/>
                <a:cs typeface="DM Sans" pitchFamily="34" charset="-120"/>
              </a:rPr>
              <a:t>element-wise multiplication</a:t>
            </a:r>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 by the forget gate — a learned scalar near 1. No nonlinear squashing, no matrix multiplication. Gradients propagate stably.</a:t>
            </a:r>
            <a:endParaRPr lang="en-US" sz="1500" dirty="0"/>
          </a:p>
        </p:txBody>
      </p:sp>
      <p:sp>
        <p:nvSpPr>
          <p:cNvPr id="11" name="Text 9"/>
          <p:cNvSpPr/>
          <p:nvPr/>
        </p:nvSpPr>
        <p:spPr>
          <a:xfrm>
            <a:off x="773787" y="6740604"/>
            <a:ext cx="13082826" cy="916900"/>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This mechanism doesn't just prevent vanishing gradients — it gives the network </a:t>
            </a:r>
            <a:pPr algn="l" indent="0" marL="0">
              <a:lnSpc>
                <a:spcPts val="2400"/>
              </a:lnSpc>
              <a:buNone/>
            </a:pPr>
            <a:r>
              <a:rPr lang="en-US" sz="1500" b="1" dirty="0">
                <a:solidFill>
                  <a:srgbClr val="454240"/>
                </a:solidFill>
                <a:latin typeface="DM Sans" pitchFamily="34" charset="0"/>
                <a:ea typeface="DM Sans" pitchFamily="34" charset="-122"/>
                <a:cs typeface="DM Sans" pitchFamily="34" charset="-120"/>
              </a:rPr>
              <a:t>learned control</a:t>
            </a:r>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 over what to remember. When the forget gate learns to stay close to 1 for important features, those features persist in memory and their gradients remain strong, enabling the network to attribute credit across long temporal gaps.</a:t>
            </a:r>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38657"/>
            <a:ext cx="892612"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CHAPTER 10</a:t>
            </a:r>
            <a:endParaRPr lang="en-US" sz="1250" dirty="0"/>
          </a:p>
        </p:txBody>
      </p:sp>
      <p:sp>
        <p:nvSpPr>
          <p:cNvPr id="4" name="Text 1"/>
          <p:cNvSpPr/>
          <p:nvPr/>
        </p:nvSpPr>
        <p:spPr>
          <a:xfrm>
            <a:off x="6280190" y="2031563"/>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Use Case: ECG Arrhythmia Detection</a:t>
            </a:r>
            <a:endParaRPr lang="en-US" sz="3900" dirty="0"/>
          </a:p>
        </p:txBody>
      </p:sp>
      <p:sp>
        <p:nvSpPr>
          <p:cNvPr id="5" name="Text 2"/>
          <p:cNvSpPr/>
          <p:nvPr/>
        </p:nvSpPr>
        <p:spPr>
          <a:xfrm>
            <a:off x="6280190" y="3569375"/>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Electrocardiogram (ECG) data is a prime example of where LSTM excels. ECG signals are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time series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recordings of electrical heart activity where the temporal morphology of each waveform — and the rhythm across multiple beats — carries critical diagnostic information.</a:t>
            </a:r>
            <a:endParaRPr lang="en-US" sz="1550" dirty="0"/>
          </a:p>
        </p:txBody>
      </p:sp>
      <p:sp>
        <p:nvSpPr>
          <p:cNvPr id="6" name="Text 3"/>
          <p:cNvSpPr/>
          <p:nvPr/>
        </p:nvSpPr>
        <p:spPr>
          <a:xfrm>
            <a:off x="6280190" y="5062776"/>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A single ECG beat contains P-waves, QRS complexes, and T-waves that unfold over approximately one second. But arrhythmia detection often requires analyzing patterns across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multiple consecutive beats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where long-range dependencies determine the classification. This is precisely where LSTM's ability to maintain long-term memory becomes invaluable.</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596027"/>
            <a:ext cx="5404485"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Why LSTM for ECG?</a:t>
            </a:r>
            <a:endParaRPr lang="en-US" sz="3900" dirty="0"/>
          </a:p>
        </p:txBody>
      </p:sp>
      <p:sp>
        <p:nvSpPr>
          <p:cNvPr id="3" name="Text 1"/>
          <p:cNvSpPr/>
          <p:nvPr/>
        </p:nvSpPr>
        <p:spPr>
          <a:xfrm>
            <a:off x="793790" y="1692354"/>
            <a:ext cx="695563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ECG arrhythmia classification demands a model that can capture both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within-beat morphology</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and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across-beat rhythm</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LSTM is uniquely suited because:</a:t>
            </a:r>
            <a:endParaRPr lang="en-US" sz="1550" dirty="0"/>
          </a:p>
        </p:txBody>
      </p:sp>
      <p:sp>
        <p:nvSpPr>
          <p:cNvPr id="4" name="Shape 2"/>
          <p:cNvSpPr/>
          <p:nvPr/>
        </p:nvSpPr>
        <p:spPr>
          <a:xfrm>
            <a:off x="793790" y="2973645"/>
            <a:ext cx="99179" cy="99179"/>
          </a:xfrm>
          <a:prstGeom prst="roundRect">
            <a:avLst>
              <a:gd name="adj" fmla="val 460985"/>
            </a:avLst>
          </a:prstGeom>
          <a:solidFill>
            <a:srgbClr val="B88E23"/>
          </a:solidFill>
          <a:ln/>
        </p:spPr>
      </p:sp>
      <p:sp>
        <p:nvSpPr>
          <p:cNvPr id="5" name="Text 3"/>
          <p:cNvSpPr/>
          <p:nvPr/>
        </p:nvSpPr>
        <p:spPr>
          <a:xfrm>
            <a:off x="1091327" y="2868216"/>
            <a:ext cx="3684627"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Long-Term Rhythm Patterns</a:t>
            </a:r>
            <a:endParaRPr lang="en-US" sz="1950" dirty="0"/>
          </a:p>
        </p:txBody>
      </p:sp>
      <p:sp>
        <p:nvSpPr>
          <p:cNvPr id="6" name="Text 4"/>
          <p:cNvSpPr/>
          <p:nvPr/>
        </p:nvSpPr>
        <p:spPr>
          <a:xfrm>
            <a:off x="1091327" y="3376732"/>
            <a:ext cx="6658094"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Atrial fibrillation and other rhythm disorders require observing irregularity across many heartbeats — a dependency spanning hundreds of time steps.</a:t>
            </a:r>
            <a:endParaRPr lang="en-US" sz="1550" dirty="0"/>
          </a:p>
        </p:txBody>
      </p:sp>
      <p:sp>
        <p:nvSpPr>
          <p:cNvPr id="7" name="Shape 5"/>
          <p:cNvSpPr/>
          <p:nvPr/>
        </p:nvSpPr>
        <p:spPr>
          <a:xfrm>
            <a:off x="793790" y="4831616"/>
            <a:ext cx="99179" cy="99179"/>
          </a:xfrm>
          <a:prstGeom prst="roundRect">
            <a:avLst>
              <a:gd name="adj" fmla="val 460985"/>
            </a:avLst>
          </a:prstGeom>
          <a:solidFill>
            <a:srgbClr val="B88E23"/>
          </a:solidFill>
          <a:ln/>
        </p:spPr>
      </p:sp>
      <p:sp>
        <p:nvSpPr>
          <p:cNvPr id="8" name="Text 6"/>
          <p:cNvSpPr/>
          <p:nvPr/>
        </p:nvSpPr>
        <p:spPr>
          <a:xfrm>
            <a:off x="1091327" y="4726186"/>
            <a:ext cx="3147536"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Beat-to-Beat Correlation</a:t>
            </a:r>
            <a:endParaRPr lang="en-US" sz="1950" dirty="0"/>
          </a:p>
        </p:txBody>
      </p:sp>
      <p:sp>
        <p:nvSpPr>
          <p:cNvPr id="9" name="Text 7"/>
          <p:cNvSpPr/>
          <p:nvPr/>
        </p:nvSpPr>
        <p:spPr>
          <a:xfrm>
            <a:off x="1091327" y="5234702"/>
            <a:ext cx="6658094"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Premature ventricular contractions and other beat-level anomalies are defined by how they differ from surrounding normal beats.</a:t>
            </a:r>
            <a:endParaRPr lang="en-US" sz="1550" dirty="0"/>
          </a:p>
        </p:txBody>
      </p:sp>
      <p:sp>
        <p:nvSpPr>
          <p:cNvPr id="10" name="Shape 8"/>
          <p:cNvSpPr/>
          <p:nvPr/>
        </p:nvSpPr>
        <p:spPr>
          <a:xfrm>
            <a:off x="793790" y="6372046"/>
            <a:ext cx="99179" cy="99179"/>
          </a:xfrm>
          <a:prstGeom prst="roundRect">
            <a:avLst>
              <a:gd name="adj" fmla="val 460985"/>
            </a:avLst>
          </a:prstGeom>
          <a:solidFill>
            <a:srgbClr val="B88E23"/>
          </a:solidFill>
          <a:ln/>
        </p:spPr>
      </p:sp>
      <p:sp>
        <p:nvSpPr>
          <p:cNvPr id="11" name="Text 9"/>
          <p:cNvSpPr/>
          <p:nvPr/>
        </p:nvSpPr>
        <p:spPr>
          <a:xfrm>
            <a:off x="1091327" y="6266617"/>
            <a:ext cx="2791420"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Waveform Continuity</a:t>
            </a:r>
            <a:endParaRPr lang="en-US" sz="1950" dirty="0"/>
          </a:p>
        </p:txBody>
      </p:sp>
      <p:sp>
        <p:nvSpPr>
          <p:cNvPr id="12" name="Text 10"/>
          <p:cNvSpPr/>
          <p:nvPr/>
        </p:nvSpPr>
        <p:spPr>
          <a:xfrm>
            <a:off x="1091327" y="6775133"/>
            <a:ext cx="6658094"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smooth temporal structure of ECG segments means that adjacent samples are highly correlated — ideal for recurrent processing.</a:t>
            </a:r>
            <a:endParaRPr lang="en-US" sz="1550" dirty="0"/>
          </a:p>
        </p:txBody>
      </p:sp>
      <p:pic>
        <p:nvPicPr>
          <p:cNvPr id="13" name="Image 0" descr="preencoded.png">    </p:cNvPr>
          <p:cNvPicPr>
            <a:picLocks noChangeAspect="1"/>
          </p:cNvPicPr>
          <p:nvPr/>
        </p:nvPicPr>
        <p:blipFill>
          <a:blip r:embed="rId1"/>
          <a:stretch>
            <a:fillRect/>
          </a:stretch>
        </p:blipFill>
        <p:spPr>
          <a:xfrm>
            <a:off x="8241149" y="1737003"/>
            <a:ext cx="5602962" cy="560296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1149191" y="456724"/>
            <a:ext cx="4144566" cy="488752"/>
          </a:xfrm>
          <a:prstGeom prst="rect">
            <a:avLst/>
          </a:prstGeom>
          <a:noFill/>
          <a:ln/>
        </p:spPr>
        <p:txBody>
          <a:bodyPr wrap="none" lIns="0" tIns="0" rIns="0" bIns="0" rtlCol="0" anchor="t"/>
          <a:lstStyle/>
          <a:p>
            <a:pPr algn="l" indent="0" marL="0">
              <a:lnSpc>
                <a:spcPts val="3800"/>
              </a:lnSpc>
              <a:buNone/>
            </a:pPr>
            <a:r>
              <a:rPr lang="en-US" sz="3050" dirty="0">
                <a:solidFill>
                  <a:srgbClr val="5C4E3D"/>
                </a:solidFill>
                <a:latin typeface="Libre Baskerville" pitchFamily="34" charset="0"/>
                <a:ea typeface="Libre Baskerville" pitchFamily="34" charset="-122"/>
                <a:cs typeface="Libre Baskerville" pitchFamily="34" charset="-120"/>
              </a:rPr>
              <a:t>ECG-LSTM Pipeline</a:t>
            </a:r>
            <a:endParaRPr lang="en-US" sz="3050" dirty="0"/>
          </a:p>
        </p:txBody>
      </p:sp>
      <p:sp>
        <p:nvSpPr>
          <p:cNvPr id="3" name="Text 1"/>
          <p:cNvSpPr/>
          <p:nvPr/>
        </p:nvSpPr>
        <p:spPr>
          <a:xfrm>
            <a:off x="1149191" y="1191816"/>
            <a:ext cx="12331898" cy="447199"/>
          </a:xfrm>
          <a:prstGeom prst="rect">
            <a:avLst/>
          </a:prstGeom>
          <a:noFill/>
          <a:ln/>
        </p:spPr>
        <p:txBody>
          <a:bodyPr wrap="square" lIns="0" tIns="0" rIns="0" bIns="0" rtlCol="0" anchor="t"/>
          <a:lstStyle/>
          <a:p>
            <a:pPr algn="l" indent="0" marL="0">
              <a:lnSpc>
                <a:spcPts val="1750"/>
              </a:lnSpc>
              <a:buNone/>
            </a:pPr>
            <a:r>
              <a:rPr lang="en-US" sz="1200" dirty="0">
                <a:solidFill>
                  <a:srgbClr val="454240"/>
                </a:solidFill>
                <a:latin typeface="DM Sans" pitchFamily="34" charset="0"/>
                <a:ea typeface="DM Sans" pitchFamily="34" charset="-122"/>
                <a:cs typeface="DM Sans" pitchFamily="34" charset="-120"/>
              </a:rPr>
              <a:t>A typical LSTM-based arrhythmia detection system follows a straightforward pipeline from raw signal acquisition through classification. Each stage transforms the data into a form suitable for the next.</a:t>
            </a:r>
            <a:endParaRPr lang="en-US" sz="1200" dirty="0"/>
          </a:p>
        </p:txBody>
      </p:sp>
      <p:pic>
        <p:nvPicPr>
          <p:cNvPr id="4" name="Image 0" descr="preencoded.png">    </p:cNvPr>
          <p:cNvPicPr>
            <a:picLocks noChangeAspect="1"/>
          </p:cNvPicPr>
          <p:nvPr/>
        </p:nvPicPr>
        <p:blipFill>
          <a:blip r:embed="rId1"/>
          <a:stretch>
            <a:fillRect/>
          </a:stretch>
        </p:blipFill>
        <p:spPr>
          <a:xfrm>
            <a:off x="1149191" y="1777603"/>
            <a:ext cx="12331898" cy="5409367"/>
          </a:xfrm>
          <a:prstGeom prst="rect">
            <a:avLst/>
          </a:prstGeom>
        </p:spPr>
      </p:pic>
      <p:sp>
        <p:nvSpPr>
          <p:cNvPr id="5" name="Text 2"/>
          <p:cNvSpPr/>
          <p:nvPr/>
        </p:nvSpPr>
        <p:spPr>
          <a:xfrm>
            <a:off x="4886478" y="5795556"/>
            <a:ext cx="1863775" cy="333711"/>
          </a:xfrm>
          <a:prstGeom prst="rect">
            <a:avLst/>
          </a:prstGeom>
          <a:noFill/>
          <a:ln/>
        </p:spPr>
        <p:txBody>
          <a:bodyPr wrap="none" lIns="0" tIns="0" rIns="0" bIns="0" rtlCol="0" anchor="t"/>
          <a:lstStyle/>
          <a:p>
            <a:pPr algn="ctr" indent="0" marL="0">
              <a:lnSpc>
                <a:spcPts val="2600"/>
              </a:lnSpc>
              <a:buNone/>
            </a:pPr>
            <a:r>
              <a:rPr lang="en-US" sz="2100" dirty="0">
                <a:solidFill>
                  <a:srgbClr val="5C4E3D"/>
                </a:solidFill>
                <a:latin typeface="Libre Baskerville" pitchFamily="34" charset="0"/>
                <a:ea typeface="Libre Baskerville" pitchFamily="34" charset="-122"/>
                <a:cs typeface="Libre Baskerville" pitchFamily="34" charset="-120"/>
              </a:rPr>
              <a:t>Preprocess</a:t>
            </a:r>
            <a:endParaRPr lang="en-US" sz="2100" dirty="0"/>
          </a:p>
        </p:txBody>
      </p:sp>
      <p:sp>
        <p:nvSpPr>
          <p:cNvPr id="6" name="Text 3"/>
          <p:cNvSpPr/>
          <p:nvPr/>
        </p:nvSpPr>
        <p:spPr>
          <a:xfrm>
            <a:off x="4886478" y="6224189"/>
            <a:ext cx="1863775" cy="477207"/>
          </a:xfrm>
          <a:prstGeom prst="rect">
            <a:avLst/>
          </a:prstGeom>
          <a:noFill/>
          <a:ln/>
        </p:spPr>
        <p:txBody>
          <a:bodyPr wrap="square" lIns="0" tIns="0" rIns="0" bIns="0" rtlCol="0" anchor="t"/>
          <a:lstStyle/>
          <a:p>
            <a:pPr algn="ctr" indent="0" marL="0">
              <a:lnSpc>
                <a:spcPts val="1850"/>
              </a:lnSpc>
              <a:buNone/>
            </a:pPr>
            <a:r>
              <a:rPr lang="en-US" sz="1650" dirty="0">
                <a:solidFill>
                  <a:srgbClr val="454240"/>
                </a:solidFill>
                <a:latin typeface="DM Sans" pitchFamily="34" charset="0"/>
                <a:ea typeface="DM Sans" pitchFamily="34" charset="-122"/>
                <a:cs typeface="DM Sans" pitchFamily="34" charset="-120"/>
              </a:rPr>
              <a:t>Filtering and normalization</a:t>
            </a:r>
            <a:endParaRPr lang="en-US" sz="1650" dirty="0"/>
          </a:p>
        </p:txBody>
      </p:sp>
      <p:sp>
        <p:nvSpPr>
          <p:cNvPr id="7" name="Text 4"/>
          <p:cNvSpPr/>
          <p:nvPr/>
        </p:nvSpPr>
        <p:spPr>
          <a:xfrm>
            <a:off x="10807250" y="5795556"/>
            <a:ext cx="1863776" cy="333711"/>
          </a:xfrm>
          <a:prstGeom prst="rect">
            <a:avLst/>
          </a:prstGeom>
          <a:noFill/>
          <a:ln/>
        </p:spPr>
        <p:txBody>
          <a:bodyPr wrap="none" lIns="0" tIns="0" rIns="0" bIns="0" rtlCol="0" anchor="t"/>
          <a:lstStyle/>
          <a:p>
            <a:pPr algn="ctr" indent="0" marL="0">
              <a:lnSpc>
                <a:spcPts val="2600"/>
              </a:lnSpc>
              <a:buNone/>
            </a:pPr>
            <a:r>
              <a:rPr lang="en-US" sz="2100" dirty="0">
                <a:solidFill>
                  <a:srgbClr val="5C4E3D"/>
                </a:solidFill>
                <a:latin typeface="Libre Baskerville" pitchFamily="34" charset="0"/>
                <a:ea typeface="Libre Baskerville" pitchFamily="34" charset="-122"/>
                <a:cs typeface="Libre Baskerville" pitchFamily="34" charset="-120"/>
              </a:rPr>
              <a:t>Classify</a:t>
            </a:r>
            <a:endParaRPr lang="en-US" sz="2100" dirty="0"/>
          </a:p>
        </p:txBody>
      </p:sp>
      <p:sp>
        <p:nvSpPr>
          <p:cNvPr id="8" name="Text 5"/>
          <p:cNvSpPr/>
          <p:nvPr/>
        </p:nvSpPr>
        <p:spPr>
          <a:xfrm>
            <a:off x="10807250" y="6224189"/>
            <a:ext cx="1863776" cy="477207"/>
          </a:xfrm>
          <a:prstGeom prst="rect">
            <a:avLst/>
          </a:prstGeom>
          <a:noFill/>
          <a:ln/>
        </p:spPr>
        <p:txBody>
          <a:bodyPr wrap="square" lIns="0" tIns="0" rIns="0" bIns="0" rtlCol="0" anchor="t"/>
          <a:lstStyle/>
          <a:p>
            <a:pPr algn="ctr" indent="0" marL="0">
              <a:lnSpc>
                <a:spcPts val="1850"/>
              </a:lnSpc>
              <a:buNone/>
            </a:pPr>
            <a:r>
              <a:rPr lang="en-US" sz="1650" dirty="0">
                <a:solidFill>
                  <a:srgbClr val="454240"/>
                </a:solidFill>
                <a:latin typeface="DM Sans" pitchFamily="34" charset="0"/>
                <a:ea typeface="DM Sans" pitchFamily="34" charset="-122"/>
                <a:cs typeface="DM Sans" pitchFamily="34" charset="-120"/>
              </a:rPr>
              <a:t>Softmax arrhythmia output</a:t>
            </a:r>
            <a:endParaRPr lang="en-US" sz="1650" dirty="0"/>
          </a:p>
        </p:txBody>
      </p:sp>
      <p:sp>
        <p:nvSpPr>
          <p:cNvPr id="9" name="Text 6"/>
          <p:cNvSpPr/>
          <p:nvPr/>
        </p:nvSpPr>
        <p:spPr>
          <a:xfrm>
            <a:off x="1991350" y="2263782"/>
            <a:ext cx="1863775" cy="333711"/>
          </a:xfrm>
          <a:prstGeom prst="rect">
            <a:avLst/>
          </a:prstGeom>
          <a:noFill/>
          <a:ln/>
        </p:spPr>
        <p:txBody>
          <a:bodyPr wrap="none" lIns="0" tIns="0" rIns="0" bIns="0" rtlCol="0" anchor="t"/>
          <a:lstStyle/>
          <a:p>
            <a:pPr algn="ctr" indent="0" marL="0">
              <a:lnSpc>
                <a:spcPts val="2600"/>
              </a:lnSpc>
              <a:buNone/>
            </a:pPr>
            <a:r>
              <a:rPr lang="en-US" sz="2100" dirty="0">
                <a:solidFill>
                  <a:srgbClr val="5C4E3D"/>
                </a:solidFill>
                <a:latin typeface="Libre Baskerville" pitchFamily="34" charset="0"/>
                <a:ea typeface="Libre Baskerville" pitchFamily="34" charset="-122"/>
                <a:cs typeface="Libre Baskerville" pitchFamily="34" charset="-120"/>
              </a:rPr>
              <a:t>Signal</a:t>
            </a:r>
            <a:endParaRPr lang="en-US" sz="2100" dirty="0"/>
          </a:p>
        </p:txBody>
      </p:sp>
      <p:sp>
        <p:nvSpPr>
          <p:cNvPr id="10" name="Text 7"/>
          <p:cNvSpPr/>
          <p:nvPr/>
        </p:nvSpPr>
        <p:spPr>
          <a:xfrm>
            <a:off x="1991350" y="2692415"/>
            <a:ext cx="1863775" cy="477206"/>
          </a:xfrm>
          <a:prstGeom prst="rect">
            <a:avLst/>
          </a:prstGeom>
          <a:noFill/>
          <a:ln/>
        </p:spPr>
        <p:txBody>
          <a:bodyPr wrap="square" lIns="0" tIns="0" rIns="0" bIns="0" rtlCol="0" anchor="t"/>
          <a:lstStyle/>
          <a:p>
            <a:pPr algn="ctr" indent="0" marL="0">
              <a:lnSpc>
                <a:spcPts val="1850"/>
              </a:lnSpc>
              <a:buNone/>
            </a:pPr>
            <a:r>
              <a:rPr lang="en-US" sz="1650" dirty="0">
                <a:solidFill>
                  <a:srgbClr val="454240"/>
                </a:solidFill>
                <a:latin typeface="DM Sans" pitchFamily="34" charset="0"/>
                <a:ea typeface="DM Sans" pitchFamily="34" charset="-122"/>
                <a:cs typeface="DM Sans" pitchFamily="34" charset="-120"/>
              </a:rPr>
              <a:t>Raw ECG acquisition</a:t>
            </a:r>
            <a:endParaRPr lang="en-US" sz="1650" dirty="0"/>
          </a:p>
        </p:txBody>
      </p:sp>
      <p:sp>
        <p:nvSpPr>
          <p:cNvPr id="11" name="Text 8"/>
          <p:cNvSpPr/>
          <p:nvPr/>
        </p:nvSpPr>
        <p:spPr>
          <a:xfrm>
            <a:off x="7888393" y="2263782"/>
            <a:ext cx="1863775" cy="333711"/>
          </a:xfrm>
          <a:prstGeom prst="rect">
            <a:avLst/>
          </a:prstGeom>
          <a:noFill/>
          <a:ln/>
        </p:spPr>
        <p:txBody>
          <a:bodyPr wrap="none" lIns="0" tIns="0" rIns="0" bIns="0" rtlCol="0" anchor="t"/>
          <a:lstStyle/>
          <a:p>
            <a:pPr algn="ctr" indent="0" marL="0">
              <a:lnSpc>
                <a:spcPts val="2600"/>
              </a:lnSpc>
              <a:buNone/>
            </a:pPr>
            <a:r>
              <a:rPr lang="en-US" sz="2100" dirty="0">
                <a:solidFill>
                  <a:srgbClr val="5C4E3D"/>
                </a:solidFill>
                <a:latin typeface="Libre Baskerville" pitchFamily="34" charset="0"/>
                <a:ea typeface="Libre Baskerville" pitchFamily="34" charset="-122"/>
                <a:cs typeface="Libre Baskerville" pitchFamily="34" charset="-120"/>
              </a:rPr>
              <a:t>LSTM</a:t>
            </a:r>
            <a:endParaRPr lang="en-US" sz="2100" dirty="0"/>
          </a:p>
        </p:txBody>
      </p:sp>
      <p:sp>
        <p:nvSpPr>
          <p:cNvPr id="12" name="Text 9"/>
          <p:cNvSpPr/>
          <p:nvPr/>
        </p:nvSpPr>
        <p:spPr>
          <a:xfrm>
            <a:off x="7888393" y="2692415"/>
            <a:ext cx="1863775" cy="477206"/>
          </a:xfrm>
          <a:prstGeom prst="rect">
            <a:avLst/>
          </a:prstGeom>
          <a:noFill/>
          <a:ln/>
        </p:spPr>
        <p:txBody>
          <a:bodyPr wrap="square" lIns="0" tIns="0" rIns="0" bIns="0" rtlCol="0" anchor="t"/>
          <a:lstStyle/>
          <a:p>
            <a:pPr algn="ctr" indent="0" marL="0">
              <a:lnSpc>
                <a:spcPts val="1850"/>
              </a:lnSpc>
              <a:buNone/>
            </a:pPr>
            <a:r>
              <a:rPr lang="en-US" sz="1650" dirty="0">
                <a:solidFill>
                  <a:srgbClr val="454240"/>
                </a:solidFill>
                <a:latin typeface="DM Sans" pitchFamily="34" charset="0"/>
                <a:ea typeface="DM Sans" pitchFamily="34" charset="-122"/>
                <a:cs typeface="DM Sans" pitchFamily="34" charset="-120"/>
              </a:rPr>
              <a:t>Process temporal features</a:t>
            </a:r>
            <a:endParaRPr lang="en-US" sz="1650" dirty="0"/>
          </a:p>
        </p:txBody>
      </p:sp>
      <p:sp>
        <p:nvSpPr>
          <p:cNvPr id="13" name="Text 10"/>
          <p:cNvSpPr/>
          <p:nvPr/>
        </p:nvSpPr>
        <p:spPr>
          <a:xfrm>
            <a:off x="1149191" y="7325558"/>
            <a:ext cx="12331898" cy="447199"/>
          </a:xfrm>
          <a:prstGeom prst="rect">
            <a:avLst/>
          </a:prstGeom>
          <a:noFill/>
          <a:ln/>
        </p:spPr>
        <p:txBody>
          <a:bodyPr wrap="square" lIns="0" tIns="0" rIns="0" bIns="0" rtlCol="0" anchor="t"/>
          <a:lstStyle/>
          <a:p>
            <a:pPr algn="l" indent="0" marL="0">
              <a:lnSpc>
                <a:spcPts val="1750"/>
              </a:lnSpc>
              <a:buNone/>
            </a:pPr>
            <a:r>
              <a:rPr lang="en-US" sz="1200" dirty="0">
                <a:solidFill>
                  <a:srgbClr val="454240"/>
                </a:solidFill>
                <a:latin typeface="DM Sans" pitchFamily="34" charset="0"/>
                <a:ea typeface="DM Sans" pitchFamily="34" charset="-122"/>
                <a:cs typeface="DM Sans" pitchFamily="34" charset="-120"/>
              </a:rPr>
              <a:t>During preprocessing, the raw ECG signal is bandpass filtered to remove noise, segmented into fixed-length windows, and normalized. The LSTM network then processes each window sequentially, building up a temporal representation that the final dense layer and softmax classifier use to assign an arrhythmia label.</a:t>
            </a:r>
            <a:endParaRPr 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1417320" y="997148"/>
            <a:ext cx="627817" cy="167759"/>
          </a:xfrm>
          <a:prstGeom prst="rect">
            <a:avLst/>
          </a:prstGeom>
          <a:noFill/>
          <a:ln/>
        </p:spPr>
        <p:txBody>
          <a:bodyPr wrap="none" lIns="0" tIns="0" rIns="0" bIns="0" rtlCol="0" anchor="t"/>
          <a:lstStyle/>
          <a:p>
            <a:pPr algn="l" indent="0" marL="0">
              <a:lnSpc>
                <a:spcPts val="1300"/>
              </a:lnSpc>
              <a:buNone/>
            </a:pPr>
            <a:r>
              <a:rPr lang="en-US" sz="900" dirty="0">
                <a:solidFill>
                  <a:srgbClr val="B88E23"/>
                </a:solidFill>
                <a:latin typeface="DM Sans" pitchFamily="34" charset="0"/>
                <a:ea typeface="DM Sans" pitchFamily="34" charset="-122"/>
                <a:cs typeface="DM Sans" pitchFamily="34" charset="-120"/>
              </a:rPr>
              <a:t>CHAPTER 11</a:t>
            </a:r>
            <a:endParaRPr lang="en-US" sz="900" dirty="0"/>
          </a:p>
        </p:txBody>
      </p:sp>
      <p:sp>
        <p:nvSpPr>
          <p:cNvPr id="3" name="Text 1"/>
          <p:cNvSpPr/>
          <p:nvPr/>
        </p:nvSpPr>
        <p:spPr>
          <a:xfrm>
            <a:off x="1417320" y="1254681"/>
            <a:ext cx="5158859" cy="467439"/>
          </a:xfrm>
          <a:prstGeom prst="rect">
            <a:avLst/>
          </a:prstGeom>
          <a:noFill/>
          <a:ln/>
        </p:spPr>
        <p:txBody>
          <a:bodyPr wrap="none" lIns="0" tIns="0" rIns="0" bIns="0" rtlCol="0" anchor="t"/>
          <a:lstStyle/>
          <a:p>
            <a:pPr algn="l" indent="0" marL="0">
              <a:lnSpc>
                <a:spcPts val="3650"/>
              </a:lnSpc>
              <a:buNone/>
            </a:pPr>
            <a:r>
              <a:rPr lang="en-US" sz="2900" dirty="0">
                <a:solidFill>
                  <a:srgbClr val="5C4E3D"/>
                </a:solidFill>
                <a:latin typeface="Libre Baskerville" pitchFamily="34" charset="0"/>
                <a:ea typeface="Libre Baskerville" pitchFamily="34" charset="-122"/>
                <a:cs typeface="Libre Baskerville" pitchFamily="34" charset="-120"/>
              </a:rPr>
              <a:t>LSTM in Practice: PyTorch</a:t>
            </a:r>
            <a:endParaRPr lang="en-US" sz="2900" dirty="0"/>
          </a:p>
        </p:txBody>
      </p:sp>
      <p:sp>
        <p:nvSpPr>
          <p:cNvPr id="4" name="Text 2"/>
          <p:cNvSpPr/>
          <p:nvPr/>
        </p:nvSpPr>
        <p:spPr>
          <a:xfrm>
            <a:off x="1417320" y="1891189"/>
            <a:ext cx="11795641" cy="419576"/>
          </a:xfrm>
          <a:prstGeom prst="rect">
            <a:avLst/>
          </a:prstGeom>
          <a:noFill/>
          <a:ln/>
        </p:spPr>
        <p:txBody>
          <a:bodyPr wrap="square" lIns="0" tIns="0" rIns="0" bIns="0" rtlCol="0" anchor="t"/>
          <a:lstStyle/>
          <a:p>
            <a:pPr algn="l" indent="0" marL="0">
              <a:lnSpc>
                <a:spcPts val="1650"/>
              </a:lnSpc>
              <a:buNone/>
            </a:pPr>
            <a:r>
              <a:rPr lang="en-US" sz="1150" dirty="0">
                <a:solidFill>
                  <a:srgbClr val="454240"/>
                </a:solidFill>
                <a:latin typeface="DM Sans" pitchFamily="34" charset="0"/>
                <a:ea typeface="DM Sans" pitchFamily="34" charset="-122"/>
                <a:cs typeface="DM Sans" pitchFamily="34" charset="-120"/>
              </a:rPr>
              <a:t>Implementing an LSTM in PyTorch is straightforward. Below is a minimal but functional model that demonstrates the core pattern — an LSTM encoder followed by a linear classification head. This same architecture can be adapted for ECG classification, text modeling, or any sequence task.</a:t>
            </a:r>
            <a:endParaRPr lang="en-US" sz="1150" dirty="0"/>
          </a:p>
        </p:txBody>
      </p:sp>
      <p:sp>
        <p:nvSpPr>
          <p:cNvPr id="5" name="Shape 3"/>
          <p:cNvSpPr/>
          <p:nvPr/>
        </p:nvSpPr>
        <p:spPr>
          <a:xfrm>
            <a:off x="1417320" y="2437567"/>
            <a:ext cx="11795641" cy="4839653"/>
          </a:xfrm>
          <a:prstGeom prst="roundRect">
            <a:avLst>
              <a:gd name="adj" fmla="val 1298"/>
            </a:avLst>
          </a:prstGeom>
          <a:solidFill>
            <a:srgbClr val="F2F0ED"/>
          </a:solidFill>
          <a:ln/>
        </p:spPr>
      </p:sp>
      <p:sp>
        <p:nvSpPr>
          <p:cNvPr id="6" name="Shape 4"/>
          <p:cNvSpPr/>
          <p:nvPr/>
        </p:nvSpPr>
        <p:spPr>
          <a:xfrm>
            <a:off x="1409938" y="2437567"/>
            <a:ext cx="11810405" cy="4839653"/>
          </a:xfrm>
          <a:prstGeom prst="roundRect">
            <a:avLst>
              <a:gd name="adj" fmla="val 464"/>
            </a:avLst>
          </a:prstGeom>
          <a:solidFill>
            <a:srgbClr val="F2F0ED"/>
          </a:solidFill>
          <a:ln/>
        </p:spPr>
      </p:sp>
      <p:sp>
        <p:nvSpPr>
          <p:cNvPr id="7" name="Text 5"/>
          <p:cNvSpPr/>
          <p:nvPr/>
        </p:nvSpPr>
        <p:spPr>
          <a:xfrm>
            <a:off x="1559481" y="2549723"/>
            <a:ext cx="11511320" cy="4615339"/>
          </a:xfrm>
          <a:prstGeom prst="rect">
            <a:avLst/>
          </a:prstGeom>
          <a:noFill/>
          <a:ln/>
        </p:spPr>
        <p:txBody>
          <a:bodyPr wrap="square" lIns="0" tIns="0" rIns="0" bIns="0" rtlCol="0" anchor="t"/>
          <a:lstStyle/>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import torch</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import torch.nn as nn</a:t>
            </a:r>
            <a:endParaRPr lang="en-US" sz="1150" dirty="0"/>
          </a:p>
          <a:p>
            <a:pPr algn="l" indent="0" marL="0">
              <a:lnSpc>
                <a:spcPts val="1650"/>
              </a:lnSpc>
              <a:buNone/>
            </a:pP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class LSTMModel(nn.Module):</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def __init__(self, input_size, hidden_size,</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num_layers, output_size):</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super(LSTMModel, self).__init__()</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self.lstm = nn.LSTM(</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input_size, hidden_size,</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num_layers, batch_first=True</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self.fc = nn.Linear(hidden_size, output_size)</a:t>
            </a:r>
            <a:endParaRPr lang="en-US" sz="1150" dirty="0"/>
          </a:p>
          <a:p>
            <a:pPr algn="l" indent="0" marL="0">
              <a:lnSpc>
                <a:spcPts val="1650"/>
              </a:lnSpc>
              <a:buNone/>
            </a:pP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def forward(self, x):</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out, _ = self.lstm(x)</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out = self.fc(out[:, -1, :])</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return out</a:t>
            </a:r>
            <a:endParaRPr lang="en-US" sz="1150" dirty="0"/>
          </a:p>
          <a:p>
            <a:pPr algn="l" indent="0" marL="0">
              <a:lnSpc>
                <a:spcPts val="1650"/>
              </a:lnSpc>
              <a:buNone/>
            </a:pP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model = LSTMModel(</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input_size=10, hidden_size=64,</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 num_layers=2, output_size=3</a:t>
            </a:r>
            <a:endParaRPr lang="en-US" sz="1150" dirty="0"/>
          </a:p>
          <a:p>
            <a:pPr algn="l" indent="0" marL="0">
              <a:lnSpc>
                <a:spcPts val="1650"/>
              </a:lnSpc>
              <a:buNone/>
            </a:pPr>
            <a:r>
              <a:rPr lang="en-US" sz="1150" dirty="0">
                <a:solidFill>
                  <a:srgbClr val="454240"/>
                </a:solidFill>
                <a:highlight>
                  <a:srgbClr val="F2F0ED"/>
                </a:highlight>
                <a:latin typeface="Consolas" pitchFamily="34" charset="0"/>
                <a:ea typeface="Consolas" pitchFamily="34" charset="-122"/>
                <a:cs typeface="Consolas" pitchFamily="34" charset="-120"/>
              </a:rPr>
              <a:t>)</a:t>
            </a:r>
            <a:endParaRPr lang="en-US" sz="11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1649730"/>
            <a:ext cx="9038630"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Understanding the Implementation</a:t>
            </a:r>
            <a:endParaRPr lang="en-US" sz="3900" dirty="0"/>
          </a:p>
        </p:txBody>
      </p:sp>
      <p:sp>
        <p:nvSpPr>
          <p:cNvPr id="3" name="Text 1"/>
          <p:cNvSpPr/>
          <p:nvPr/>
        </p:nvSpPr>
        <p:spPr>
          <a:xfrm>
            <a:off x="793790" y="266664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Let's unpack the key design decisions in this PyTorch LSTM model to understand how they map to the theory we've covered.</a:t>
            </a:r>
            <a:endParaRPr lang="en-US" sz="1550" dirty="0"/>
          </a:p>
        </p:txBody>
      </p:sp>
      <p:sp>
        <p:nvSpPr>
          <p:cNvPr id="4" name="Shape 2"/>
          <p:cNvSpPr/>
          <p:nvPr/>
        </p:nvSpPr>
        <p:spPr>
          <a:xfrm>
            <a:off x="793790" y="3505081"/>
            <a:ext cx="4215289" cy="3074670"/>
          </a:xfrm>
          <a:prstGeom prst="roundRect">
            <a:avLst>
              <a:gd name="adj" fmla="val 3569"/>
            </a:avLst>
          </a:prstGeom>
          <a:solidFill>
            <a:srgbClr val="FFFDFA"/>
          </a:solidFill>
          <a:ln/>
        </p:spPr>
      </p:sp>
      <p:sp>
        <p:nvSpPr>
          <p:cNvPr id="5" name="Shape 3"/>
          <p:cNvSpPr/>
          <p:nvPr/>
        </p:nvSpPr>
        <p:spPr>
          <a:xfrm>
            <a:off x="793790" y="3482221"/>
            <a:ext cx="4215289" cy="91440"/>
          </a:xfrm>
          <a:prstGeom prst="roundRect">
            <a:avLst>
              <a:gd name="adj" fmla="val 91163"/>
            </a:avLst>
          </a:prstGeom>
          <a:solidFill>
            <a:srgbClr val="B88E23"/>
          </a:solidFill>
          <a:ln/>
        </p:spPr>
      </p:sp>
      <p:sp>
        <p:nvSpPr>
          <p:cNvPr id="6" name="Shape 4"/>
          <p:cNvSpPr/>
          <p:nvPr/>
        </p:nvSpPr>
        <p:spPr>
          <a:xfrm>
            <a:off x="2603778" y="3207425"/>
            <a:ext cx="595313" cy="595313"/>
          </a:xfrm>
          <a:prstGeom prst="roundRect">
            <a:avLst>
              <a:gd name="adj" fmla="val 153600"/>
            </a:avLst>
          </a:prstGeom>
          <a:solidFill>
            <a:srgbClr val="B88E23"/>
          </a:solidFill>
          <a:ln/>
        </p:spPr>
      </p:sp>
      <p:sp>
        <p:nvSpPr>
          <p:cNvPr id="7" name="Text 5"/>
          <p:cNvSpPr/>
          <p:nvPr/>
        </p:nvSpPr>
        <p:spPr>
          <a:xfrm>
            <a:off x="2782372" y="3356253"/>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Libre Baskerville" pitchFamily="34" charset="0"/>
                <a:ea typeface="Libre Baskerville" pitchFamily="34" charset="-122"/>
                <a:cs typeface="Libre Baskerville" pitchFamily="34" charset="-120"/>
              </a:rPr>
              <a:t>1</a:t>
            </a:r>
            <a:endParaRPr lang="en-US" sz="1850" dirty="0"/>
          </a:p>
        </p:txBody>
      </p:sp>
      <p:sp>
        <p:nvSpPr>
          <p:cNvPr id="8" name="Text 6"/>
          <p:cNvSpPr/>
          <p:nvPr/>
        </p:nvSpPr>
        <p:spPr>
          <a:xfrm>
            <a:off x="1015008" y="400121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Input Shape</a:t>
            </a:r>
            <a:endParaRPr lang="en-US" sz="1950" dirty="0"/>
          </a:p>
        </p:txBody>
      </p:sp>
      <p:sp>
        <p:nvSpPr>
          <p:cNvPr id="9" name="Text 7"/>
          <p:cNvSpPr/>
          <p:nvPr/>
        </p:nvSpPr>
        <p:spPr>
          <a:xfrm>
            <a:off x="1015008" y="4430435"/>
            <a:ext cx="3772853" cy="19280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With </a:t>
            </a:r>
            <a:pPr algn="l" indent="0" marL="0">
              <a:lnSpc>
                <a:spcPts val="2500"/>
              </a:lnSpc>
              <a:buNone/>
            </a:pPr>
            <a:r>
              <a:rPr lang="en-US" sz="1550" dirty="0">
                <a:solidFill>
                  <a:srgbClr val="454240"/>
                </a:solidFill>
                <a:highlight>
                  <a:srgbClr val="F2F0ED"/>
                </a:highlight>
                <a:latin typeface="Consolas" pitchFamily="34" charset="0"/>
                <a:ea typeface="Consolas" pitchFamily="34" charset="-122"/>
                <a:cs typeface="Consolas" pitchFamily="34" charset="-120"/>
              </a:rPr>
              <a:t>batch_first=True</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the model expects tensors of shape </a:t>
            </a:r>
            <a:pPr algn="l" indent="0" marL="0">
              <a:lnSpc>
                <a:spcPts val="2500"/>
              </a:lnSpc>
              <a:buNone/>
            </a:pPr>
            <a:r>
              <a:rPr lang="en-US" sz="1550" dirty="0">
                <a:solidFill>
                  <a:srgbClr val="454240"/>
                </a:solidFill>
                <a:highlight>
                  <a:srgbClr val="F2F0ED"/>
                </a:highlight>
                <a:latin typeface="Consolas" pitchFamily="34" charset="0"/>
                <a:ea typeface="Consolas" pitchFamily="34" charset="-122"/>
                <a:cs typeface="Consolas" pitchFamily="34" charset="-120"/>
              </a:rPr>
              <a:t>(batch, seq_len, features)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Each sample is a sequence of 10-dimensional feature vectors — this could represent 10 ECG leads or 10 sensor channels.</a:t>
            </a:r>
            <a:endParaRPr lang="en-US" sz="1550" dirty="0"/>
          </a:p>
        </p:txBody>
      </p:sp>
      <p:sp>
        <p:nvSpPr>
          <p:cNvPr id="10" name="Shape 8"/>
          <p:cNvSpPr/>
          <p:nvPr/>
        </p:nvSpPr>
        <p:spPr>
          <a:xfrm>
            <a:off x="5207437" y="3505081"/>
            <a:ext cx="4215408" cy="3074670"/>
          </a:xfrm>
          <a:prstGeom prst="roundRect">
            <a:avLst>
              <a:gd name="adj" fmla="val 3569"/>
            </a:avLst>
          </a:prstGeom>
          <a:solidFill>
            <a:srgbClr val="FFFDFA"/>
          </a:solidFill>
          <a:ln/>
        </p:spPr>
      </p:sp>
      <p:sp>
        <p:nvSpPr>
          <p:cNvPr id="11" name="Shape 9"/>
          <p:cNvSpPr/>
          <p:nvPr/>
        </p:nvSpPr>
        <p:spPr>
          <a:xfrm>
            <a:off x="5207437" y="3482221"/>
            <a:ext cx="4215408" cy="91440"/>
          </a:xfrm>
          <a:prstGeom prst="roundRect">
            <a:avLst>
              <a:gd name="adj" fmla="val 91163"/>
            </a:avLst>
          </a:prstGeom>
          <a:solidFill>
            <a:srgbClr val="B88E23"/>
          </a:solidFill>
          <a:ln/>
        </p:spPr>
      </p:sp>
      <p:sp>
        <p:nvSpPr>
          <p:cNvPr id="12" name="Shape 10"/>
          <p:cNvSpPr/>
          <p:nvPr/>
        </p:nvSpPr>
        <p:spPr>
          <a:xfrm>
            <a:off x="7017425" y="3207425"/>
            <a:ext cx="595313" cy="595313"/>
          </a:xfrm>
          <a:prstGeom prst="roundRect">
            <a:avLst>
              <a:gd name="adj" fmla="val 153600"/>
            </a:avLst>
          </a:prstGeom>
          <a:solidFill>
            <a:srgbClr val="B88E23"/>
          </a:solidFill>
          <a:ln/>
        </p:spPr>
      </p:sp>
      <p:sp>
        <p:nvSpPr>
          <p:cNvPr id="13" name="Text 11"/>
          <p:cNvSpPr/>
          <p:nvPr/>
        </p:nvSpPr>
        <p:spPr>
          <a:xfrm>
            <a:off x="7196018" y="3356253"/>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Libre Baskerville" pitchFamily="34" charset="0"/>
                <a:ea typeface="Libre Baskerville" pitchFamily="34" charset="-122"/>
                <a:cs typeface="Libre Baskerville" pitchFamily="34" charset="-120"/>
              </a:rPr>
              <a:t>2</a:t>
            </a:r>
            <a:endParaRPr lang="en-US" sz="1850" dirty="0"/>
          </a:p>
        </p:txBody>
      </p:sp>
      <p:sp>
        <p:nvSpPr>
          <p:cNvPr id="14" name="Text 12"/>
          <p:cNvSpPr/>
          <p:nvPr/>
        </p:nvSpPr>
        <p:spPr>
          <a:xfrm>
            <a:off x="5428655" y="400121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Stacked Layers</a:t>
            </a:r>
            <a:endParaRPr lang="en-US" sz="1950" dirty="0"/>
          </a:p>
        </p:txBody>
      </p:sp>
      <p:sp>
        <p:nvSpPr>
          <p:cNvPr id="15" name="Text 13"/>
          <p:cNvSpPr/>
          <p:nvPr/>
        </p:nvSpPr>
        <p:spPr>
          <a:xfrm>
            <a:off x="5428655" y="4430435"/>
            <a:ext cx="3772972" cy="191285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highlight>
                  <a:srgbClr val="F2F0ED"/>
                </a:highlight>
                <a:latin typeface="Consolas" pitchFamily="34" charset="0"/>
                <a:ea typeface="Consolas" pitchFamily="34" charset="-122"/>
                <a:cs typeface="Consolas" pitchFamily="34" charset="-120"/>
              </a:rPr>
              <a:t>num_layers=2</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creates a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stacked LSTM</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where the output of the first LSTM layer feeds into a second. This adds representational depth, allowing the network to learn hierarchical temporal features.</a:t>
            </a:r>
            <a:endParaRPr lang="en-US" sz="1550" dirty="0"/>
          </a:p>
        </p:txBody>
      </p:sp>
      <p:sp>
        <p:nvSpPr>
          <p:cNvPr id="16" name="Shape 14"/>
          <p:cNvSpPr/>
          <p:nvPr/>
        </p:nvSpPr>
        <p:spPr>
          <a:xfrm>
            <a:off x="9621203" y="3505081"/>
            <a:ext cx="4215289" cy="3074670"/>
          </a:xfrm>
          <a:prstGeom prst="roundRect">
            <a:avLst>
              <a:gd name="adj" fmla="val 3569"/>
            </a:avLst>
          </a:prstGeom>
          <a:solidFill>
            <a:srgbClr val="FFFDFA"/>
          </a:solidFill>
          <a:ln/>
        </p:spPr>
      </p:sp>
      <p:sp>
        <p:nvSpPr>
          <p:cNvPr id="17" name="Shape 15"/>
          <p:cNvSpPr/>
          <p:nvPr/>
        </p:nvSpPr>
        <p:spPr>
          <a:xfrm>
            <a:off x="9621203" y="3482221"/>
            <a:ext cx="4215289" cy="91440"/>
          </a:xfrm>
          <a:prstGeom prst="roundRect">
            <a:avLst>
              <a:gd name="adj" fmla="val 91163"/>
            </a:avLst>
          </a:prstGeom>
          <a:solidFill>
            <a:srgbClr val="B88E23"/>
          </a:solidFill>
          <a:ln/>
        </p:spPr>
      </p:sp>
      <p:sp>
        <p:nvSpPr>
          <p:cNvPr id="18" name="Shape 16"/>
          <p:cNvSpPr/>
          <p:nvPr/>
        </p:nvSpPr>
        <p:spPr>
          <a:xfrm>
            <a:off x="11431191" y="3207425"/>
            <a:ext cx="595313" cy="595313"/>
          </a:xfrm>
          <a:prstGeom prst="roundRect">
            <a:avLst>
              <a:gd name="adj" fmla="val 153600"/>
            </a:avLst>
          </a:prstGeom>
          <a:solidFill>
            <a:srgbClr val="B88E23"/>
          </a:solidFill>
          <a:ln/>
        </p:spPr>
      </p:sp>
      <p:sp>
        <p:nvSpPr>
          <p:cNvPr id="19" name="Text 17"/>
          <p:cNvSpPr/>
          <p:nvPr/>
        </p:nvSpPr>
        <p:spPr>
          <a:xfrm>
            <a:off x="11609784" y="3356253"/>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Libre Baskerville" pitchFamily="34" charset="0"/>
                <a:ea typeface="Libre Baskerville" pitchFamily="34" charset="-122"/>
                <a:cs typeface="Libre Baskerville" pitchFamily="34" charset="-120"/>
              </a:rPr>
              <a:t>3</a:t>
            </a:r>
            <a:endParaRPr lang="en-US" sz="1850" dirty="0"/>
          </a:p>
        </p:txBody>
      </p:sp>
      <p:sp>
        <p:nvSpPr>
          <p:cNvPr id="20" name="Text 18"/>
          <p:cNvSpPr/>
          <p:nvPr/>
        </p:nvSpPr>
        <p:spPr>
          <a:xfrm>
            <a:off x="9842421" y="400121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Last Time Step</a:t>
            </a:r>
            <a:endParaRPr lang="en-US" sz="1950" dirty="0"/>
          </a:p>
        </p:txBody>
      </p:sp>
      <p:sp>
        <p:nvSpPr>
          <p:cNvPr id="21" name="Text 19"/>
          <p:cNvSpPr/>
          <p:nvPr/>
        </p:nvSpPr>
        <p:spPr>
          <a:xfrm>
            <a:off x="9842421" y="4430435"/>
            <a:ext cx="3772853" cy="159531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highlight>
                  <a:srgbClr val="F2F0ED"/>
                </a:highlight>
                <a:latin typeface="Consolas" pitchFamily="34" charset="0"/>
                <a:ea typeface="Consolas" pitchFamily="34" charset="-122"/>
                <a:cs typeface="Consolas" pitchFamily="34" charset="-120"/>
              </a:rPr>
              <a:t>out[:, -1, :]</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extracts only the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final hidden state</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which encodes the entire sequence context. This is fed to the linear layer for classification into one of 3 output classes.</a:t>
            </a:r>
            <a:endParaRPr lang="en-US" sz="15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1473160"/>
            <a:ext cx="875467"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CHAPTER 12</a:t>
            </a:r>
            <a:endParaRPr lang="en-US" sz="1250" dirty="0"/>
          </a:p>
        </p:txBody>
      </p:sp>
      <p:sp>
        <p:nvSpPr>
          <p:cNvPr id="3" name="Text 1"/>
          <p:cNvSpPr/>
          <p:nvPr/>
        </p:nvSpPr>
        <p:spPr>
          <a:xfrm>
            <a:off x="793790" y="1866067"/>
            <a:ext cx="8583692"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When to Use (and Not Use) LSTM</a:t>
            </a:r>
            <a:endParaRPr lang="en-US" sz="3900" dirty="0"/>
          </a:p>
        </p:txBody>
      </p:sp>
      <p:sp>
        <p:nvSpPr>
          <p:cNvPr id="4" name="Text 2"/>
          <p:cNvSpPr/>
          <p:nvPr/>
        </p:nvSpPr>
        <p:spPr>
          <a:xfrm>
            <a:off x="793790" y="278380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LSTM remains a powerful tool, but modern deep learning offers many alternatives. Choosing the right architecture requires understanding where LSTM excels and where other approaches are superior.</a:t>
            </a:r>
            <a:endParaRPr lang="en-US" sz="1550" dirty="0"/>
          </a:p>
        </p:txBody>
      </p:sp>
      <p:sp>
        <p:nvSpPr>
          <p:cNvPr id="5" name="Shape 3"/>
          <p:cNvSpPr/>
          <p:nvPr/>
        </p:nvSpPr>
        <p:spPr>
          <a:xfrm>
            <a:off x="770930" y="3642122"/>
            <a:ext cx="6443067" cy="45720"/>
          </a:xfrm>
          <a:prstGeom prst="rect">
            <a:avLst/>
          </a:prstGeom>
          <a:solidFill>
            <a:srgbClr val="B88E23"/>
          </a:solidFill>
          <a:ln/>
        </p:spPr>
      </p:sp>
      <p:sp>
        <p:nvSpPr>
          <p:cNvPr id="6" name="Text 4"/>
          <p:cNvSpPr/>
          <p:nvPr/>
        </p:nvSpPr>
        <p:spPr>
          <a:xfrm>
            <a:off x="793790" y="3886200"/>
            <a:ext cx="2532578"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Libre Baskerville" pitchFamily="34" charset="0"/>
                <a:ea typeface="Libre Baskerville" pitchFamily="34" charset="-122"/>
                <a:cs typeface="Libre Baskerville" pitchFamily="34" charset="-120"/>
              </a:rPr>
              <a:t>✔</a:t>
            </a:r>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 Strong Use Cases</a:t>
            </a:r>
            <a:endParaRPr lang="en-US" sz="1950" dirty="0"/>
          </a:p>
        </p:txBody>
      </p:sp>
      <p:sp>
        <p:nvSpPr>
          <p:cNvPr id="7" name="Text 5"/>
          <p:cNvSpPr/>
          <p:nvPr/>
        </p:nvSpPr>
        <p:spPr>
          <a:xfrm>
            <a:off x="793790" y="4315420"/>
            <a:ext cx="6397347" cy="2500432"/>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Time series prediction:</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Forecasting, anomaly detection, sensor data</a:t>
            </a:r>
            <a:endParaRPr lang="en-US" sz="1550" dirty="0"/>
          </a:p>
          <a:p>
            <a:pPr algn="l" marL="342900" indent="-342900">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Speech recognition:</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Acoustic modeling with temporal context</a:t>
            </a:r>
            <a:endParaRPr lang="en-US" sz="1550" dirty="0"/>
          </a:p>
          <a:p>
            <a:pPr algn="l" marL="342900" indent="-342900">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Biomedical signals: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ECG, EEG, EMG classification</a:t>
            </a:r>
            <a:endParaRPr lang="en-US" sz="1550" dirty="0"/>
          </a:p>
          <a:p>
            <a:pPr algn="l" marL="342900" indent="-342900">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Text modeling:</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Sequence-to-sequence tasks where data is limited</a:t>
            </a:r>
            <a:endParaRPr lang="en-US" sz="1550" dirty="0"/>
          </a:p>
          <a:p>
            <a:pPr algn="l" marL="342900" indent="-342900">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Edge deployment:</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Smaller model footprint vs. large Transformers</a:t>
            </a:r>
            <a:endParaRPr lang="en-US" sz="1550" dirty="0"/>
          </a:p>
        </p:txBody>
      </p:sp>
      <p:sp>
        <p:nvSpPr>
          <p:cNvPr id="8" name="Shape 6"/>
          <p:cNvSpPr/>
          <p:nvPr/>
        </p:nvSpPr>
        <p:spPr>
          <a:xfrm>
            <a:off x="7416284" y="3642122"/>
            <a:ext cx="6443186" cy="45720"/>
          </a:xfrm>
          <a:prstGeom prst="rect">
            <a:avLst/>
          </a:prstGeom>
          <a:solidFill>
            <a:srgbClr val="B88E23"/>
          </a:solidFill>
          <a:ln/>
        </p:spPr>
      </p:sp>
      <p:sp>
        <p:nvSpPr>
          <p:cNvPr id="9" name="Text 7"/>
          <p:cNvSpPr/>
          <p:nvPr/>
        </p:nvSpPr>
        <p:spPr>
          <a:xfrm>
            <a:off x="7439144" y="388620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 Not Ideal</a:t>
            </a:r>
            <a:endParaRPr lang="en-US" sz="1950" dirty="0"/>
          </a:p>
        </p:txBody>
      </p:sp>
      <p:sp>
        <p:nvSpPr>
          <p:cNvPr id="10" name="Text 8"/>
          <p:cNvSpPr/>
          <p:nvPr/>
        </p:nvSpPr>
        <p:spPr>
          <a:xfrm>
            <a:off x="7439144" y="4315420"/>
            <a:ext cx="6397466" cy="243101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Very long sequences: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Transformers with attention scale better beyond ~1K steps</a:t>
            </a:r>
            <a:endParaRPr lang="en-US" sz="1550" dirty="0"/>
          </a:p>
          <a:p>
            <a:pPr algn="l" marL="342900" indent="-342900">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Heavy parallelization needs: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LSTM's sequential nature limits GPU utilization</a:t>
            </a:r>
            <a:endParaRPr lang="en-US" sz="1550" dirty="0"/>
          </a:p>
          <a:p>
            <a:pPr algn="l" marL="342900" indent="-342900">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Short sequences: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1D CNNs or simple MLPs may suffice with less overhead</a:t>
            </a:r>
            <a:endParaRPr lang="en-US" sz="1550" dirty="0"/>
          </a:p>
          <a:p>
            <a:pPr algn="l" marL="342900" indent="-342900">
              <a:lnSpc>
                <a:spcPts val="2500"/>
              </a:lnSpc>
              <a:buSzPct val="100000"/>
              <a:buChar char="•"/>
            </a:pPr>
            <a:r>
              <a:rPr lang="en-US" sz="1550" b="1" dirty="0">
                <a:solidFill>
                  <a:srgbClr val="454240"/>
                </a:solidFill>
                <a:latin typeface="DM Sans" pitchFamily="34" charset="0"/>
                <a:ea typeface="DM Sans" pitchFamily="34" charset="-122"/>
                <a:cs typeface="DM Sans" pitchFamily="34" charset="-120"/>
              </a:rPr>
              <a:t>Large-scale NLP:</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Pre-trained Transformers (BERT, GPT) dominate</a:t>
            </a:r>
            <a:endParaRPr lang="en-US" sz="15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1312664" y="876657"/>
            <a:ext cx="673060" cy="172164"/>
          </a:xfrm>
          <a:prstGeom prst="rect">
            <a:avLst/>
          </a:prstGeom>
          <a:noFill/>
          <a:ln/>
        </p:spPr>
        <p:txBody>
          <a:bodyPr wrap="none" lIns="0" tIns="0" rIns="0" bIns="0" rtlCol="0" anchor="t"/>
          <a:lstStyle/>
          <a:p>
            <a:pPr algn="l" indent="0" marL="0">
              <a:lnSpc>
                <a:spcPts val="1350"/>
              </a:lnSpc>
              <a:buNone/>
            </a:pPr>
            <a:r>
              <a:rPr lang="en-US" sz="950" dirty="0">
                <a:solidFill>
                  <a:srgbClr val="B88E23"/>
                </a:solidFill>
                <a:latin typeface="DM Sans" pitchFamily="34" charset="0"/>
                <a:ea typeface="DM Sans" pitchFamily="34" charset="-122"/>
                <a:cs typeface="DM Sans" pitchFamily="34" charset="-120"/>
              </a:rPr>
              <a:t>CHAPTER 13</a:t>
            </a:r>
            <a:endParaRPr lang="en-US" sz="950" dirty="0"/>
          </a:p>
        </p:txBody>
      </p:sp>
      <p:sp>
        <p:nvSpPr>
          <p:cNvPr id="3" name="Text 1"/>
          <p:cNvSpPr/>
          <p:nvPr/>
        </p:nvSpPr>
        <p:spPr>
          <a:xfrm>
            <a:off x="1312664" y="1141095"/>
            <a:ext cx="4120396" cy="475774"/>
          </a:xfrm>
          <a:prstGeom prst="rect">
            <a:avLst/>
          </a:prstGeom>
          <a:noFill/>
          <a:ln/>
        </p:spPr>
        <p:txBody>
          <a:bodyPr wrap="none" lIns="0" tIns="0" rIns="0" bIns="0" rtlCol="0" anchor="t"/>
          <a:lstStyle/>
          <a:p>
            <a:pPr algn="l" indent="0" marL="0">
              <a:lnSpc>
                <a:spcPts val="3700"/>
              </a:lnSpc>
              <a:buNone/>
            </a:pPr>
            <a:r>
              <a:rPr lang="en-US" sz="2950" dirty="0">
                <a:solidFill>
                  <a:srgbClr val="5C4E3D"/>
                </a:solidFill>
                <a:latin typeface="Libre Baskerville" pitchFamily="34" charset="0"/>
                <a:ea typeface="Libre Baskerville" pitchFamily="34" charset="-122"/>
                <a:cs typeface="Libre Baskerville" pitchFamily="34" charset="-120"/>
              </a:rPr>
              <a:t>Limitations of LSTM</a:t>
            </a:r>
            <a:endParaRPr lang="en-US" sz="2950" dirty="0"/>
          </a:p>
        </p:txBody>
      </p:sp>
      <p:sp>
        <p:nvSpPr>
          <p:cNvPr id="4" name="Text 2"/>
          <p:cNvSpPr/>
          <p:nvPr/>
        </p:nvSpPr>
        <p:spPr>
          <a:xfrm>
            <a:off x="1312664" y="1792010"/>
            <a:ext cx="12005072" cy="430530"/>
          </a:xfrm>
          <a:prstGeom prst="rect">
            <a:avLst/>
          </a:prstGeom>
          <a:noFill/>
          <a:ln/>
        </p:spPr>
        <p:txBody>
          <a:bodyPr wrap="square" lIns="0" tIns="0" rIns="0" bIns="0" rtlCol="0" anchor="t"/>
          <a:lstStyle/>
          <a:p>
            <a:pPr algn="l" indent="0" marL="0">
              <a:lnSpc>
                <a:spcPts val="1650"/>
              </a:lnSpc>
              <a:buNone/>
            </a:pPr>
            <a:r>
              <a:rPr lang="en-US" sz="1150" dirty="0">
                <a:solidFill>
                  <a:srgbClr val="454240"/>
                </a:solidFill>
                <a:latin typeface="DM Sans" pitchFamily="34" charset="0"/>
                <a:ea typeface="DM Sans" pitchFamily="34" charset="-122"/>
                <a:cs typeface="DM Sans" pitchFamily="34" charset="-120"/>
              </a:rPr>
              <a:t>Despite its elegance, LSTM has several well-known limitations that have driven the development of newer architectures. Understanding these tradeoffs is essential for informed model selection.</a:t>
            </a:r>
            <a:endParaRPr lang="en-US" sz="1150" dirty="0"/>
          </a:p>
        </p:txBody>
      </p:sp>
      <p:sp>
        <p:nvSpPr>
          <p:cNvPr id="5" name="Shape 3"/>
          <p:cNvSpPr/>
          <p:nvPr/>
        </p:nvSpPr>
        <p:spPr>
          <a:xfrm>
            <a:off x="3563541" y="2353866"/>
            <a:ext cx="1500545" cy="1257895"/>
          </a:xfrm>
          <a:prstGeom prst="roundRect">
            <a:avLst>
              <a:gd name="adj" fmla="val 5083"/>
            </a:avLst>
          </a:prstGeom>
          <a:solidFill>
            <a:srgbClr val="F7EDD4"/>
          </a:solidFill>
          <a:ln w="7620">
            <a:solidFill>
              <a:srgbClr val="DDD3BA"/>
            </a:solidFill>
            <a:prstDash val="solid"/>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206716" y="2875717"/>
            <a:ext cx="214074" cy="214074"/>
          </a:xfrm>
          <a:prstGeom prst="rect">
            <a:avLst/>
          </a:prstGeom>
        </p:spPr>
      </p:pic>
      <p:sp>
        <p:nvSpPr>
          <p:cNvPr id="7" name="Text 4"/>
          <p:cNvSpPr/>
          <p:nvPr/>
        </p:nvSpPr>
        <p:spPr>
          <a:xfrm>
            <a:off x="5216247" y="2506028"/>
            <a:ext cx="2389703" cy="237768"/>
          </a:xfrm>
          <a:prstGeom prst="rect">
            <a:avLst/>
          </a:prstGeom>
          <a:noFill/>
          <a:ln/>
        </p:spPr>
        <p:txBody>
          <a:bodyPr wrap="none" lIns="0" tIns="0" rIns="0" bIns="0" rtlCol="0" anchor="t"/>
          <a:lstStyle/>
          <a:p>
            <a:pPr algn="l" indent="0" marL="0">
              <a:lnSpc>
                <a:spcPts val="1850"/>
              </a:lnSpc>
              <a:buNone/>
            </a:pPr>
            <a:r>
              <a:rPr lang="en-US" sz="1450" dirty="0">
                <a:solidFill>
                  <a:srgbClr val="454240"/>
                </a:solidFill>
                <a:latin typeface="Libre Baskerville" pitchFamily="34" charset="0"/>
                <a:ea typeface="Libre Baskerville" pitchFamily="34" charset="-122"/>
                <a:cs typeface="Libre Baskerville" pitchFamily="34" charset="-120"/>
              </a:rPr>
              <a:t>Sequential Computation</a:t>
            </a:r>
            <a:endParaRPr lang="en-US" sz="1450" dirty="0"/>
          </a:p>
        </p:txBody>
      </p:sp>
      <p:sp>
        <p:nvSpPr>
          <p:cNvPr id="8" name="Text 5"/>
          <p:cNvSpPr/>
          <p:nvPr/>
        </p:nvSpPr>
        <p:spPr>
          <a:xfrm>
            <a:off x="5216247" y="2813804"/>
            <a:ext cx="7949327" cy="645795"/>
          </a:xfrm>
          <a:prstGeom prst="rect">
            <a:avLst/>
          </a:prstGeom>
          <a:noFill/>
          <a:ln/>
        </p:spPr>
        <p:txBody>
          <a:bodyPr wrap="square" lIns="0" tIns="0" rIns="0" bIns="0" rtlCol="0" anchor="t"/>
          <a:lstStyle/>
          <a:p>
            <a:pPr algn="l" indent="0" marL="0">
              <a:lnSpc>
                <a:spcPts val="1650"/>
              </a:lnSpc>
              <a:buNone/>
            </a:pPr>
            <a:r>
              <a:rPr lang="en-US" sz="1150" dirty="0">
                <a:solidFill>
                  <a:srgbClr val="454240"/>
                </a:solidFill>
                <a:latin typeface="DM Sans" pitchFamily="34" charset="0"/>
                <a:ea typeface="DM Sans" pitchFamily="34" charset="-122"/>
                <a:cs typeface="DM Sans" pitchFamily="34" charset="-120"/>
              </a:rPr>
              <a:t>Each time step depends on the previous one, making LSTMs inherently </a:t>
            </a:r>
            <a:pPr algn="l" indent="0" marL="0">
              <a:lnSpc>
                <a:spcPts val="1650"/>
              </a:lnSpc>
              <a:buNone/>
            </a:pPr>
            <a:r>
              <a:rPr lang="en-US" sz="1150" b="1" dirty="0">
                <a:solidFill>
                  <a:srgbClr val="454240"/>
                </a:solidFill>
                <a:latin typeface="DM Sans" pitchFamily="34" charset="0"/>
                <a:ea typeface="DM Sans" pitchFamily="34" charset="-122"/>
                <a:cs typeface="DM Sans" pitchFamily="34" charset="-120"/>
              </a:rPr>
              <a:t>sequential</a:t>
            </a:r>
            <a:pPr algn="l" indent="0" marL="0">
              <a:lnSpc>
                <a:spcPts val="1650"/>
              </a:lnSpc>
              <a:buNone/>
            </a:pPr>
            <a:r>
              <a:rPr lang="en-US" sz="1150" dirty="0">
                <a:solidFill>
                  <a:srgbClr val="454240"/>
                </a:solidFill>
                <a:latin typeface="DM Sans" pitchFamily="34" charset="0"/>
                <a:ea typeface="DM Sans" pitchFamily="34" charset="-122"/>
                <a:cs typeface="DM Sans" pitchFamily="34" charset="-120"/>
              </a:rPr>
              <a:t>. This prevents effective parallelization across the time dimension, resulting in slower training compared to Transformers on modern GPU hardware.</a:t>
            </a:r>
            <a:endParaRPr lang="en-US" sz="1150" dirty="0"/>
          </a:p>
        </p:txBody>
      </p:sp>
      <p:sp>
        <p:nvSpPr>
          <p:cNvPr id="9" name="Shape 6"/>
          <p:cNvSpPr/>
          <p:nvPr/>
        </p:nvSpPr>
        <p:spPr>
          <a:xfrm>
            <a:off x="5140166" y="3607951"/>
            <a:ext cx="8101489" cy="7620"/>
          </a:xfrm>
          <a:prstGeom prst="roundRect">
            <a:avLst>
              <a:gd name="adj" fmla="val 839112"/>
            </a:avLst>
          </a:prstGeom>
          <a:solidFill>
            <a:srgbClr val="DDD3BA"/>
          </a:solidFill>
          <a:ln/>
        </p:spPr>
      </p:sp>
      <p:sp>
        <p:nvSpPr>
          <p:cNvPr id="10" name="Shape 7"/>
          <p:cNvSpPr/>
          <p:nvPr/>
        </p:nvSpPr>
        <p:spPr>
          <a:xfrm>
            <a:off x="2813209" y="3687842"/>
            <a:ext cx="3001208" cy="1042630"/>
          </a:xfrm>
          <a:prstGeom prst="roundRect">
            <a:avLst>
              <a:gd name="adj" fmla="val 6133"/>
            </a:avLst>
          </a:prstGeom>
          <a:solidFill>
            <a:srgbClr val="F7EDD4"/>
          </a:solidFill>
          <a:ln w="7620">
            <a:solidFill>
              <a:srgbClr val="DDD3BA"/>
            </a:solidFill>
            <a:prstDash val="solid"/>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6716" y="4102060"/>
            <a:ext cx="214074" cy="214074"/>
          </a:xfrm>
          <a:prstGeom prst="rect">
            <a:avLst/>
          </a:prstGeom>
        </p:spPr>
      </p:pic>
      <p:sp>
        <p:nvSpPr>
          <p:cNvPr id="12" name="Text 8"/>
          <p:cNvSpPr/>
          <p:nvPr/>
        </p:nvSpPr>
        <p:spPr>
          <a:xfrm>
            <a:off x="5966579" y="3840004"/>
            <a:ext cx="1902976" cy="237768"/>
          </a:xfrm>
          <a:prstGeom prst="rect">
            <a:avLst/>
          </a:prstGeom>
          <a:noFill/>
          <a:ln/>
        </p:spPr>
        <p:txBody>
          <a:bodyPr wrap="none" lIns="0" tIns="0" rIns="0" bIns="0" rtlCol="0" anchor="t"/>
          <a:lstStyle/>
          <a:p>
            <a:pPr algn="l" indent="0" marL="0">
              <a:lnSpc>
                <a:spcPts val="1850"/>
              </a:lnSpc>
              <a:buNone/>
            </a:pPr>
            <a:r>
              <a:rPr lang="en-US" sz="1450" dirty="0">
                <a:solidFill>
                  <a:srgbClr val="454240"/>
                </a:solidFill>
                <a:latin typeface="Libre Baskerville" pitchFamily="34" charset="0"/>
                <a:ea typeface="Libre Baskerville" pitchFamily="34" charset="-122"/>
                <a:cs typeface="Libre Baskerville" pitchFamily="34" charset="-120"/>
              </a:rPr>
              <a:t>Memory Intensive</a:t>
            </a:r>
            <a:endParaRPr lang="en-US" sz="1450" dirty="0"/>
          </a:p>
        </p:txBody>
      </p:sp>
      <p:sp>
        <p:nvSpPr>
          <p:cNvPr id="13" name="Text 9"/>
          <p:cNvSpPr/>
          <p:nvPr/>
        </p:nvSpPr>
        <p:spPr>
          <a:xfrm>
            <a:off x="5966579" y="4147780"/>
            <a:ext cx="7198995" cy="430530"/>
          </a:xfrm>
          <a:prstGeom prst="rect">
            <a:avLst/>
          </a:prstGeom>
          <a:noFill/>
          <a:ln/>
        </p:spPr>
        <p:txBody>
          <a:bodyPr wrap="square" lIns="0" tIns="0" rIns="0" bIns="0" rtlCol="0" anchor="t"/>
          <a:lstStyle/>
          <a:p>
            <a:pPr algn="l" indent="0" marL="0">
              <a:lnSpc>
                <a:spcPts val="1650"/>
              </a:lnSpc>
              <a:buNone/>
            </a:pPr>
            <a:r>
              <a:rPr lang="en-US" sz="1150" dirty="0">
                <a:solidFill>
                  <a:srgbClr val="454240"/>
                </a:solidFill>
                <a:latin typeface="DM Sans" pitchFamily="34" charset="0"/>
                <a:ea typeface="DM Sans" pitchFamily="34" charset="-122"/>
                <a:cs typeface="DM Sans" pitchFamily="34" charset="-120"/>
              </a:rPr>
              <a:t>Storing hidden states and cell states for every time step during backpropagation requires significant memory, especially for long sequences and large hidden dimensions.</a:t>
            </a:r>
            <a:endParaRPr lang="en-US" sz="1150" dirty="0"/>
          </a:p>
        </p:txBody>
      </p:sp>
      <p:sp>
        <p:nvSpPr>
          <p:cNvPr id="14" name="Shape 10"/>
          <p:cNvSpPr/>
          <p:nvPr/>
        </p:nvSpPr>
        <p:spPr>
          <a:xfrm>
            <a:off x="5890498" y="4726662"/>
            <a:ext cx="7351157" cy="7620"/>
          </a:xfrm>
          <a:prstGeom prst="roundRect">
            <a:avLst>
              <a:gd name="adj" fmla="val 839112"/>
            </a:avLst>
          </a:prstGeom>
          <a:solidFill>
            <a:srgbClr val="DDD3BA"/>
          </a:solidFill>
          <a:ln/>
        </p:spPr>
      </p:sp>
      <p:sp>
        <p:nvSpPr>
          <p:cNvPr id="15" name="Shape 11"/>
          <p:cNvSpPr/>
          <p:nvPr/>
        </p:nvSpPr>
        <p:spPr>
          <a:xfrm>
            <a:off x="2062877" y="4806553"/>
            <a:ext cx="4501872" cy="1257895"/>
          </a:xfrm>
          <a:prstGeom prst="roundRect">
            <a:avLst>
              <a:gd name="adj" fmla="val 5083"/>
            </a:avLst>
          </a:prstGeom>
          <a:solidFill>
            <a:srgbClr val="F7EDD4"/>
          </a:solidFill>
          <a:ln w="7620">
            <a:solidFill>
              <a:srgbClr val="DDD3BA"/>
            </a:solidFill>
            <a:prstDash val="solid"/>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6716" y="5328404"/>
            <a:ext cx="214074" cy="214074"/>
          </a:xfrm>
          <a:prstGeom prst="rect">
            <a:avLst/>
          </a:prstGeom>
        </p:spPr>
      </p:pic>
      <p:sp>
        <p:nvSpPr>
          <p:cNvPr id="17" name="Text 12"/>
          <p:cNvSpPr/>
          <p:nvPr/>
        </p:nvSpPr>
        <p:spPr>
          <a:xfrm>
            <a:off x="6716911" y="4958715"/>
            <a:ext cx="1902976" cy="237768"/>
          </a:xfrm>
          <a:prstGeom prst="rect">
            <a:avLst/>
          </a:prstGeom>
          <a:noFill/>
          <a:ln/>
        </p:spPr>
        <p:txBody>
          <a:bodyPr wrap="none" lIns="0" tIns="0" rIns="0" bIns="0" rtlCol="0" anchor="t"/>
          <a:lstStyle/>
          <a:p>
            <a:pPr algn="l" indent="0" marL="0">
              <a:lnSpc>
                <a:spcPts val="1850"/>
              </a:lnSpc>
              <a:buNone/>
            </a:pPr>
            <a:r>
              <a:rPr lang="en-US" sz="1450" dirty="0">
                <a:solidFill>
                  <a:srgbClr val="454240"/>
                </a:solidFill>
                <a:latin typeface="Libre Baskerville" pitchFamily="34" charset="0"/>
                <a:ea typeface="Libre Baskerville" pitchFamily="34" charset="-122"/>
                <a:cs typeface="Libre Baskerville" pitchFamily="34" charset="-120"/>
              </a:rPr>
              <a:t>Surpassed in NLP</a:t>
            </a:r>
            <a:endParaRPr lang="en-US" sz="1450" dirty="0"/>
          </a:p>
        </p:txBody>
      </p:sp>
      <p:sp>
        <p:nvSpPr>
          <p:cNvPr id="18" name="Text 13"/>
          <p:cNvSpPr/>
          <p:nvPr/>
        </p:nvSpPr>
        <p:spPr>
          <a:xfrm>
            <a:off x="6716911" y="5266492"/>
            <a:ext cx="6448663" cy="645795"/>
          </a:xfrm>
          <a:prstGeom prst="rect">
            <a:avLst/>
          </a:prstGeom>
          <a:noFill/>
          <a:ln/>
        </p:spPr>
        <p:txBody>
          <a:bodyPr wrap="square" lIns="0" tIns="0" rIns="0" bIns="0" rtlCol="0" anchor="t"/>
          <a:lstStyle/>
          <a:p>
            <a:pPr algn="l" indent="0" marL="0">
              <a:lnSpc>
                <a:spcPts val="1650"/>
              </a:lnSpc>
              <a:buNone/>
            </a:pPr>
            <a:r>
              <a:rPr lang="en-US" sz="1150" dirty="0">
                <a:solidFill>
                  <a:srgbClr val="454240"/>
                </a:solidFill>
                <a:latin typeface="DM Sans" pitchFamily="34" charset="0"/>
                <a:ea typeface="DM Sans" pitchFamily="34" charset="-122"/>
                <a:cs typeface="DM Sans" pitchFamily="34" charset="-120"/>
              </a:rPr>
              <a:t>Transformers with self-attention have </a:t>
            </a:r>
            <a:pPr algn="l" indent="0" marL="0">
              <a:lnSpc>
                <a:spcPts val="1650"/>
              </a:lnSpc>
              <a:buNone/>
            </a:pPr>
            <a:r>
              <a:rPr lang="en-US" sz="1150" b="1" dirty="0">
                <a:solidFill>
                  <a:srgbClr val="454240"/>
                </a:solidFill>
                <a:latin typeface="DM Sans" pitchFamily="34" charset="0"/>
                <a:ea typeface="DM Sans" pitchFamily="34" charset="-122"/>
                <a:cs typeface="DM Sans" pitchFamily="34" charset="-120"/>
              </a:rPr>
              <a:t>largely replaced</a:t>
            </a:r>
            <a:pPr algn="l" indent="0" marL="0">
              <a:lnSpc>
                <a:spcPts val="1650"/>
              </a:lnSpc>
              <a:buNone/>
            </a:pPr>
            <a:r>
              <a:rPr lang="en-US" sz="1150" dirty="0">
                <a:solidFill>
                  <a:srgbClr val="454240"/>
                </a:solidFill>
                <a:latin typeface="DM Sans" pitchFamily="34" charset="0"/>
                <a:ea typeface="DM Sans" pitchFamily="34" charset="-122"/>
                <a:cs typeface="DM Sans" pitchFamily="34" charset="-120"/>
              </a:rPr>
              <a:t> LSTMs in natural language processing. Pre-trained models like BERT and GPT achieve superior performance with better scalability.</a:t>
            </a:r>
            <a:endParaRPr lang="en-US" sz="1150" dirty="0"/>
          </a:p>
        </p:txBody>
      </p:sp>
      <p:sp>
        <p:nvSpPr>
          <p:cNvPr id="19" name="Shape 14"/>
          <p:cNvSpPr/>
          <p:nvPr/>
        </p:nvSpPr>
        <p:spPr>
          <a:xfrm>
            <a:off x="6640830" y="6060638"/>
            <a:ext cx="6600825" cy="7620"/>
          </a:xfrm>
          <a:prstGeom prst="roundRect">
            <a:avLst>
              <a:gd name="adj" fmla="val 839112"/>
            </a:avLst>
          </a:prstGeom>
          <a:solidFill>
            <a:srgbClr val="DDD3BA"/>
          </a:solidFill>
          <a:ln/>
        </p:spPr>
      </p:sp>
      <p:sp>
        <p:nvSpPr>
          <p:cNvPr id="20" name="Shape 15"/>
          <p:cNvSpPr/>
          <p:nvPr/>
        </p:nvSpPr>
        <p:spPr>
          <a:xfrm>
            <a:off x="1312664" y="6140529"/>
            <a:ext cx="6002536" cy="1257895"/>
          </a:xfrm>
          <a:prstGeom prst="roundRect">
            <a:avLst>
              <a:gd name="adj" fmla="val 5083"/>
            </a:avLst>
          </a:prstGeom>
          <a:solidFill>
            <a:srgbClr val="F7EDD4"/>
          </a:solidFill>
          <a:ln w="7620">
            <a:solidFill>
              <a:srgbClr val="DDD3BA"/>
            </a:solidFill>
            <a:prstDash val="solid"/>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6835" y="6662380"/>
            <a:ext cx="214074" cy="214074"/>
          </a:xfrm>
          <a:prstGeom prst="rect">
            <a:avLst/>
          </a:prstGeom>
        </p:spPr>
      </p:pic>
      <p:sp>
        <p:nvSpPr>
          <p:cNvPr id="22" name="Text 16"/>
          <p:cNvSpPr/>
          <p:nvPr/>
        </p:nvSpPr>
        <p:spPr>
          <a:xfrm>
            <a:off x="7467362" y="6292691"/>
            <a:ext cx="2710577" cy="237768"/>
          </a:xfrm>
          <a:prstGeom prst="rect">
            <a:avLst/>
          </a:prstGeom>
          <a:noFill/>
          <a:ln/>
        </p:spPr>
        <p:txBody>
          <a:bodyPr wrap="none" lIns="0" tIns="0" rIns="0" bIns="0" rtlCol="0" anchor="t"/>
          <a:lstStyle/>
          <a:p>
            <a:pPr algn="l" indent="0" marL="0">
              <a:lnSpc>
                <a:spcPts val="1850"/>
              </a:lnSpc>
              <a:buNone/>
            </a:pPr>
            <a:r>
              <a:rPr lang="en-US" sz="1450" dirty="0">
                <a:solidFill>
                  <a:srgbClr val="454240"/>
                </a:solidFill>
                <a:latin typeface="Libre Baskerville" pitchFamily="34" charset="0"/>
                <a:ea typeface="Libre Baskerville" pitchFamily="34" charset="-122"/>
                <a:cs typeface="Libre Baskerville" pitchFamily="34" charset="-120"/>
              </a:rPr>
              <a:t>Hyperparameter Sensitivity</a:t>
            </a:r>
            <a:endParaRPr lang="en-US" sz="1450" dirty="0"/>
          </a:p>
        </p:txBody>
      </p:sp>
      <p:sp>
        <p:nvSpPr>
          <p:cNvPr id="23" name="Text 17"/>
          <p:cNvSpPr/>
          <p:nvPr/>
        </p:nvSpPr>
        <p:spPr>
          <a:xfrm>
            <a:off x="7467362" y="6600468"/>
            <a:ext cx="5698212" cy="645795"/>
          </a:xfrm>
          <a:prstGeom prst="rect">
            <a:avLst/>
          </a:prstGeom>
          <a:noFill/>
          <a:ln/>
        </p:spPr>
        <p:txBody>
          <a:bodyPr wrap="square" lIns="0" tIns="0" rIns="0" bIns="0" rtlCol="0" anchor="t"/>
          <a:lstStyle/>
          <a:p>
            <a:pPr algn="l" indent="0" marL="0">
              <a:lnSpc>
                <a:spcPts val="1650"/>
              </a:lnSpc>
              <a:buNone/>
            </a:pPr>
            <a:r>
              <a:rPr lang="en-US" sz="1150" dirty="0">
                <a:solidFill>
                  <a:srgbClr val="454240"/>
                </a:solidFill>
                <a:latin typeface="DM Sans" pitchFamily="34" charset="0"/>
                <a:ea typeface="DM Sans" pitchFamily="34" charset="-122"/>
                <a:cs typeface="DM Sans" pitchFamily="34" charset="-120"/>
              </a:rPr>
              <a:t>LSTMs require careful tuning of hidden size, number of layers, learning rate, and gradient clipping thresholds — the interaction between these parameters can be non-trivial to optimize.</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48696"/>
            <a:ext cx="784027"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CHAPTER 1</a:t>
            </a:r>
            <a:endParaRPr lang="en-US" sz="1250" dirty="0"/>
          </a:p>
        </p:txBody>
      </p:sp>
      <p:sp>
        <p:nvSpPr>
          <p:cNvPr id="4" name="Text 1"/>
          <p:cNvSpPr/>
          <p:nvPr/>
        </p:nvSpPr>
        <p:spPr>
          <a:xfrm>
            <a:off x="6280190" y="2341602"/>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Introduction</a:t>
            </a:r>
            <a:endParaRPr lang="en-US" sz="3900" dirty="0"/>
          </a:p>
        </p:txBody>
      </p:sp>
      <p:sp>
        <p:nvSpPr>
          <p:cNvPr id="5" name="Text 2"/>
          <p:cNvSpPr/>
          <p:nvPr/>
        </p:nvSpPr>
        <p:spPr>
          <a:xfrm>
            <a:off x="6280190" y="3259336"/>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In deep learning, many real-world tasks involve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sequence data</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 data where the ordering of elements carries critical meaning. Unlike tabular datasets where each row is independent, sequential data requires models that understand temporal or positional relationships between inputs.</a:t>
            </a:r>
            <a:endParaRPr lang="en-US" sz="1550" dirty="0"/>
          </a:p>
        </p:txBody>
      </p:sp>
      <p:sp>
        <p:nvSpPr>
          <p:cNvPr id="6" name="Text 3"/>
          <p:cNvSpPr/>
          <p:nvPr/>
        </p:nvSpPr>
        <p:spPr>
          <a:xfrm>
            <a:off x="6280190" y="4752737"/>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Standard feed-forward neural networks assume all inputs are independent and identically distributed. They have no mechanism for remembering what came before.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Recurrent Neural Networks (RNNs)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were introduced to address this limitation by maintaining a hidden state across time steps — but they suffer from severe training instabilities that limit their practical utility.</a:t>
            </a:r>
            <a:endParaRPr lang="en-US" sz="15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1193244"/>
            <a:ext cx="1213128"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FINAL SUMMARY</a:t>
            </a:r>
            <a:endParaRPr lang="en-US" sz="1250" dirty="0"/>
          </a:p>
        </p:txBody>
      </p:sp>
      <p:sp>
        <p:nvSpPr>
          <p:cNvPr id="3" name="Text 1"/>
          <p:cNvSpPr/>
          <p:nvPr/>
        </p:nvSpPr>
        <p:spPr>
          <a:xfrm>
            <a:off x="793790" y="1586151"/>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Key Takeaways</a:t>
            </a:r>
            <a:endParaRPr lang="en-US" sz="3900" dirty="0"/>
          </a:p>
        </p:txBody>
      </p:sp>
      <p:sp>
        <p:nvSpPr>
          <p:cNvPr id="4" name="Text 2"/>
          <p:cNvSpPr/>
          <p:nvPr/>
        </p:nvSpPr>
        <p:spPr>
          <a:xfrm>
            <a:off x="793790" y="2503884"/>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Long Short-Term Memory networks represent one of the most important architectural innovations in the history of deep learning. By introducing a gated memory cell with additive updates, LSTM solved the vanishing gradient problem that crippled standard RNNs and unlocked practical sequence modeling for the first time.</a:t>
            </a:r>
            <a:endParaRPr lang="en-US" sz="1550" dirty="0"/>
          </a:p>
        </p:txBody>
      </p:sp>
      <p:sp>
        <p:nvSpPr>
          <p:cNvPr id="5" name="Shape 3"/>
          <p:cNvSpPr/>
          <p:nvPr/>
        </p:nvSpPr>
        <p:spPr>
          <a:xfrm>
            <a:off x="793790" y="3679746"/>
            <a:ext cx="3111937" cy="2111335"/>
          </a:xfrm>
          <a:prstGeom prst="roundRect">
            <a:avLst>
              <a:gd name="adj" fmla="val 22561"/>
            </a:avLst>
          </a:prstGeom>
          <a:solidFill>
            <a:srgbClr val="F7EDD4"/>
          </a:solidFill>
          <a:ln w="7620">
            <a:solidFill>
              <a:srgbClr val="DDD3BA"/>
            </a:solidFill>
            <a:prstDash val="solid"/>
          </a:ln>
        </p:spPr>
      </p:sp>
      <p:sp>
        <p:nvSpPr>
          <p:cNvPr id="6" name="Text 4"/>
          <p:cNvSpPr/>
          <p:nvPr/>
        </p:nvSpPr>
        <p:spPr>
          <a:xfrm>
            <a:off x="999768" y="388572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Memory Cell</a:t>
            </a:r>
            <a:endParaRPr lang="en-US" sz="1950" dirty="0"/>
          </a:p>
        </p:txBody>
      </p:sp>
      <p:sp>
        <p:nvSpPr>
          <p:cNvPr id="7" name="Text 5"/>
          <p:cNvSpPr/>
          <p:nvPr/>
        </p:nvSpPr>
        <p:spPr>
          <a:xfrm>
            <a:off x="999768" y="4314944"/>
            <a:ext cx="2699980"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cell state provides a linear pathway for long-term information storage and gradient flow.</a:t>
            </a:r>
            <a:endParaRPr lang="en-US" sz="1550" dirty="0"/>
          </a:p>
        </p:txBody>
      </p:sp>
      <p:sp>
        <p:nvSpPr>
          <p:cNvPr id="8" name="Shape 6"/>
          <p:cNvSpPr/>
          <p:nvPr/>
        </p:nvSpPr>
        <p:spPr>
          <a:xfrm>
            <a:off x="4104084" y="3679746"/>
            <a:ext cx="3111937" cy="2111335"/>
          </a:xfrm>
          <a:prstGeom prst="roundRect">
            <a:avLst>
              <a:gd name="adj" fmla="val 22561"/>
            </a:avLst>
          </a:prstGeom>
          <a:solidFill>
            <a:srgbClr val="F7EDD4"/>
          </a:solidFill>
          <a:ln w="7620">
            <a:solidFill>
              <a:srgbClr val="DDD3BA"/>
            </a:solidFill>
            <a:prstDash val="solid"/>
          </a:ln>
        </p:spPr>
      </p:sp>
      <p:sp>
        <p:nvSpPr>
          <p:cNvPr id="9" name="Text 7"/>
          <p:cNvSpPr/>
          <p:nvPr/>
        </p:nvSpPr>
        <p:spPr>
          <a:xfrm>
            <a:off x="4310063" y="388572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Gated Control</a:t>
            </a:r>
            <a:endParaRPr lang="en-US" sz="1950" dirty="0"/>
          </a:p>
        </p:txBody>
      </p:sp>
      <p:sp>
        <p:nvSpPr>
          <p:cNvPr id="10" name="Text 8"/>
          <p:cNvSpPr/>
          <p:nvPr/>
        </p:nvSpPr>
        <p:spPr>
          <a:xfrm>
            <a:off x="4310063" y="4314944"/>
            <a:ext cx="2699980"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Forget, input, and output gates give the network learned control over information flow.</a:t>
            </a:r>
            <a:endParaRPr lang="en-US" sz="1550" dirty="0"/>
          </a:p>
        </p:txBody>
      </p:sp>
      <p:sp>
        <p:nvSpPr>
          <p:cNvPr id="11" name="Shape 9"/>
          <p:cNvSpPr/>
          <p:nvPr/>
        </p:nvSpPr>
        <p:spPr>
          <a:xfrm>
            <a:off x="7414379" y="3679746"/>
            <a:ext cx="3111937" cy="2111335"/>
          </a:xfrm>
          <a:prstGeom prst="roundRect">
            <a:avLst>
              <a:gd name="adj" fmla="val 22561"/>
            </a:avLst>
          </a:prstGeom>
          <a:solidFill>
            <a:srgbClr val="F7EDD4"/>
          </a:solidFill>
          <a:ln w="7620">
            <a:solidFill>
              <a:srgbClr val="DDD3BA"/>
            </a:solidFill>
            <a:prstDash val="solid"/>
          </a:ln>
        </p:spPr>
      </p:sp>
      <p:sp>
        <p:nvSpPr>
          <p:cNvPr id="12" name="Text 10"/>
          <p:cNvSpPr/>
          <p:nvPr/>
        </p:nvSpPr>
        <p:spPr>
          <a:xfrm>
            <a:off x="7620357" y="388572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Gradient Stability</a:t>
            </a:r>
            <a:endParaRPr lang="en-US" sz="1950" dirty="0"/>
          </a:p>
        </p:txBody>
      </p:sp>
      <p:sp>
        <p:nvSpPr>
          <p:cNvPr id="13" name="Text 11"/>
          <p:cNvSpPr/>
          <p:nvPr/>
        </p:nvSpPr>
        <p:spPr>
          <a:xfrm>
            <a:off x="7620357" y="4314944"/>
            <a:ext cx="2699980"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constant error carousel enables training on sequences hundreds of steps long.</a:t>
            </a:r>
            <a:endParaRPr lang="en-US" sz="1550" dirty="0"/>
          </a:p>
        </p:txBody>
      </p:sp>
      <p:sp>
        <p:nvSpPr>
          <p:cNvPr id="14" name="Shape 12"/>
          <p:cNvSpPr/>
          <p:nvPr/>
        </p:nvSpPr>
        <p:spPr>
          <a:xfrm>
            <a:off x="10724674" y="3679746"/>
            <a:ext cx="3111937" cy="2111335"/>
          </a:xfrm>
          <a:prstGeom prst="roundRect">
            <a:avLst>
              <a:gd name="adj" fmla="val 22561"/>
            </a:avLst>
          </a:prstGeom>
          <a:solidFill>
            <a:srgbClr val="F7EDD4"/>
          </a:solidFill>
          <a:ln w="7620">
            <a:solidFill>
              <a:srgbClr val="DDD3BA"/>
            </a:solidFill>
            <a:prstDash val="solid"/>
          </a:ln>
        </p:spPr>
      </p:sp>
      <p:sp>
        <p:nvSpPr>
          <p:cNvPr id="15" name="Text 13"/>
          <p:cNvSpPr/>
          <p:nvPr/>
        </p:nvSpPr>
        <p:spPr>
          <a:xfrm>
            <a:off x="10930652" y="388572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Practical Impact</a:t>
            </a:r>
            <a:endParaRPr lang="en-US" sz="1950" dirty="0"/>
          </a:p>
        </p:txBody>
      </p:sp>
      <p:sp>
        <p:nvSpPr>
          <p:cNvPr id="16" name="Text 14"/>
          <p:cNvSpPr/>
          <p:nvPr/>
        </p:nvSpPr>
        <p:spPr>
          <a:xfrm>
            <a:off x="10930652" y="4314944"/>
            <a:ext cx="2699980"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From ECG analysis to speech recognition, LSTMs remain a strong baseline for sequential tasks.</a:t>
            </a:r>
            <a:endParaRPr lang="en-US" sz="1550" dirty="0"/>
          </a:p>
        </p:txBody>
      </p:sp>
      <p:sp>
        <p:nvSpPr>
          <p:cNvPr id="17" name="Text 15"/>
          <p:cNvSpPr/>
          <p:nvPr/>
        </p:nvSpPr>
        <p:spPr>
          <a:xfrm>
            <a:off x="1091446" y="6237565"/>
            <a:ext cx="12745164" cy="635079"/>
          </a:xfrm>
          <a:prstGeom prst="rect">
            <a:avLst/>
          </a:prstGeom>
          <a:noFill/>
          <a:ln/>
        </p:spPr>
        <p:txBody>
          <a:bodyPr wrap="square" lIns="0" tIns="0" rIns="0" bIns="0" rtlCol="0" anchor="t"/>
          <a:lstStyle/>
          <a:p>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Whenever sequence order matters and long-term context is essential, LSTMs are a strong starting point — and understanding their mechanisms makes you a better practitioner, even in the age of Transformers.</a:t>
            </a:r>
            <a:endParaRPr lang="en-US" sz="1550" dirty="0"/>
          </a:p>
        </p:txBody>
      </p:sp>
      <p:sp>
        <p:nvSpPr>
          <p:cNvPr id="18" name="Shape 16"/>
          <p:cNvSpPr/>
          <p:nvPr/>
        </p:nvSpPr>
        <p:spPr>
          <a:xfrm>
            <a:off x="793790" y="6014323"/>
            <a:ext cx="22860" cy="1081564"/>
          </a:xfrm>
          <a:prstGeom prst="rect">
            <a:avLst/>
          </a:prstGeom>
          <a:solidFill>
            <a:srgbClr val="B88E23"/>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52349"/>
            <a:ext cx="8743950"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Where Sequences Are Everywhere</a:t>
            </a:r>
            <a:endParaRPr lang="en-US" sz="3900" dirty="0"/>
          </a:p>
        </p:txBody>
      </p:sp>
      <p:sp>
        <p:nvSpPr>
          <p:cNvPr id="3" name="Text 1"/>
          <p:cNvSpPr/>
          <p:nvPr/>
        </p:nvSpPr>
        <p:spPr>
          <a:xfrm>
            <a:off x="793790" y="266926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Sequence modeling underpins some of the most impactful applications in modern AI. Understanding these domains helps motivate why architectures like LSTM were necessary.</a:t>
            </a:r>
            <a:endParaRPr lang="en-US" sz="1550" dirty="0"/>
          </a:p>
        </p:txBody>
      </p:sp>
      <p:pic>
        <p:nvPicPr>
          <p:cNvPr id="4" name="Image 0" descr="preencoded.png">    </p:cNvPr>
          <p:cNvPicPr>
            <a:picLocks noChangeAspect="1"/>
          </p:cNvPicPr>
          <p:nvPr/>
        </p:nvPicPr>
        <p:blipFill>
          <a:blip r:embed="rId1"/>
          <a:stretch>
            <a:fillRect/>
          </a:stretch>
        </p:blipFill>
        <p:spPr>
          <a:xfrm>
            <a:off x="793790" y="3527584"/>
            <a:ext cx="1783199" cy="1102043"/>
          </a:xfrm>
          <a:prstGeom prst="rect">
            <a:avLst/>
          </a:prstGeom>
        </p:spPr>
      </p:pic>
      <p:sp>
        <p:nvSpPr>
          <p:cNvPr id="5" name="Text 2"/>
          <p:cNvSpPr/>
          <p:nvPr/>
        </p:nvSpPr>
        <p:spPr>
          <a:xfrm>
            <a:off x="793790" y="487763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Natural Language</a:t>
            </a:r>
            <a:endParaRPr lang="en-US" sz="1950" dirty="0"/>
          </a:p>
        </p:txBody>
      </p:sp>
      <p:sp>
        <p:nvSpPr>
          <p:cNvPr id="6" name="Text 3"/>
          <p:cNvSpPr/>
          <p:nvPr/>
        </p:nvSpPr>
        <p:spPr>
          <a:xfrm>
            <a:off x="793790" y="5306854"/>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Sentences and paragraphs where word order determines meaning, ambiguity, and intent.</a:t>
            </a:r>
            <a:endParaRPr lang="en-US" sz="1550" dirty="0"/>
          </a:p>
        </p:txBody>
      </p:sp>
      <p:pic>
        <p:nvPicPr>
          <p:cNvPr id="7" name="Image 1" descr="preencoded.png">    </p:cNvPr>
          <p:cNvPicPr>
            <a:picLocks noChangeAspect="1"/>
          </p:cNvPicPr>
          <p:nvPr/>
        </p:nvPicPr>
        <p:blipFill>
          <a:blip r:embed="rId2"/>
          <a:stretch>
            <a:fillRect/>
          </a:stretch>
        </p:blipFill>
        <p:spPr>
          <a:xfrm>
            <a:off x="4116467" y="3527584"/>
            <a:ext cx="1783199" cy="1102043"/>
          </a:xfrm>
          <a:prstGeom prst="rect">
            <a:avLst/>
          </a:prstGeom>
        </p:spPr>
      </p:pic>
      <p:sp>
        <p:nvSpPr>
          <p:cNvPr id="8" name="Text 4"/>
          <p:cNvSpPr/>
          <p:nvPr/>
        </p:nvSpPr>
        <p:spPr>
          <a:xfrm>
            <a:off x="4116467" y="487763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Audio &amp; Speech</a:t>
            </a:r>
            <a:endParaRPr lang="en-US" sz="1950" dirty="0"/>
          </a:p>
        </p:txBody>
      </p:sp>
      <p:sp>
        <p:nvSpPr>
          <p:cNvPr id="9" name="Text 5"/>
          <p:cNvSpPr/>
          <p:nvPr/>
        </p:nvSpPr>
        <p:spPr>
          <a:xfrm>
            <a:off x="4116467" y="5306854"/>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Speech signals where phonemes unfold over time and context shapes recognition accuracy.</a:t>
            </a:r>
            <a:endParaRPr lang="en-US" sz="1550" dirty="0"/>
          </a:p>
        </p:txBody>
      </p:sp>
      <p:pic>
        <p:nvPicPr>
          <p:cNvPr id="10" name="Image 2" descr="preencoded.png">    </p:cNvPr>
          <p:cNvPicPr>
            <a:picLocks noChangeAspect="1"/>
          </p:cNvPicPr>
          <p:nvPr/>
        </p:nvPicPr>
        <p:blipFill>
          <a:blip r:embed="rId3"/>
          <a:stretch>
            <a:fillRect/>
          </a:stretch>
        </p:blipFill>
        <p:spPr>
          <a:xfrm>
            <a:off x="7439144" y="3527584"/>
            <a:ext cx="1783199" cy="1102043"/>
          </a:xfrm>
          <a:prstGeom prst="rect">
            <a:avLst/>
          </a:prstGeom>
        </p:spPr>
      </p:pic>
      <p:sp>
        <p:nvSpPr>
          <p:cNvPr id="11" name="Text 6"/>
          <p:cNvSpPr/>
          <p:nvPr/>
        </p:nvSpPr>
        <p:spPr>
          <a:xfrm>
            <a:off x="7439144" y="487763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Time Series</a:t>
            </a:r>
            <a:endParaRPr lang="en-US" sz="1950" dirty="0"/>
          </a:p>
        </p:txBody>
      </p:sp>
      <p:sp>
        <p:nvSpPr>
          <p:cNvPr id="12" name="Text 7"/>
          <p:cNvSpPr/>
          <p:nvPr/>
        </p:nvSpPr>
        <p:spPr>
          <a:xfrm>
            <a:off x="7439144" y="5306854"/>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Financial data, sensor readings, and forecasting tasks where past values predict future trends.</a:t>
            </a:r>
            <a:endParaRPr lang="en-US" sz="1550" dirty="0"/>
          </a:p>
        </p:txBody>
      </p:sp>
      <p:pic>
        <p:nvPicPr>
          <p:cNvPr id="13" name="Image 3" descr="preencoded.png">    </p:cNvPr>
          <p:cNvPicPr>
            <a:picLocks noChangeAspect="1"/>
          </p:cNvPicPr>
          <p:nvPr/>
        </p:nvPicPr>
        <p:blipFill>
          <a:blip r:embed="rId4"/>
          <a:stretch>
            <a:fillRect/>
          </a:stretch>
        </p:blipFill>
        <p:spPr>
          <a:xfrm>
            <a:off x="10761821" y="3527584"/>
            <a:ext cx="1783318" cy="1102162"/>
          </a:xfrm>
          <a:prstGeom prst="rect">
            <a:avLst/>
          </a:prstGeom>
        </p:spPr>
      </p:pic>
      <p:sp>
        <p:nvSpPr>
          <p:cNvPr id="14" name="Text 8"/>
          <p:cNvSpPr/>
          <p:nvPr/>
        </p:nvSpPr>
        <p:spPr>
          <a:xfrm>
            <a:off x="10761821" y="487775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Biomedical Signals</a:t>
            </a:r>
            <a:endParaRPr lang="en-US" sz="1950" dirty="0"/>
          </a:p>
        </p:txBody>
      </p:sp>
      <p:sp>
        <p:nvSpPr>
          <p:cNvPr id="15" name="Text 9"/>
          <p:cNvSpPr/>
          <p:nvPr/>
        </p:nvSpPr>
        <p:spPr>
          <a:xfrm>
            <a:off x="10761821" y="5306973"/>
            <a:ext cx="3074789"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ECG, EEG, and other physiological signals where temporal patterns indicate health conditions.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48696"/>
            <a:ext cx="825937"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CHAPTER 2</a:t>
            </a:r>
            <a:endParaRPr lang="en-US" sz="1250" dirty="0"/>
          </a:p>
        </p:txBody>
      </p:sp>
      <p:sp>
        <p:nvSpPr>
          <p:cNvPr id="4" name="Text 1"/>
          <p:cNvSpPr/>
          <p:nvPr/>
        </p:nvSpPr>
        <p:spPr>
          <a:xfrm>
            <a:off x="6280190" y="2341602"/>
            <a:ext cx="7437596"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What Are Sequential Models?</a:t>
            </a:r>
            <a:endParaRPr lang="en-US" sz="3900" dirty="0"/>
          </a:p>
        </p:txBody>
      </p:sp>
      <p:sp>
        <p:nvSpPr>
          <p:cNvPr id="5" name="Text 2"/>
          <p:cNvSpPr/>
          <p:nvPr/>
        </p:nvSpPr>
        <p:spPr>
          <a:xfrm>
            <a:off x="6280190" y="3259336"/>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Sequential models are neural network architectures specifically designed to process data where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order is important</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each data point depends on previous inputs, and accumulated memory of past information influences current predictions. Unlike standard classifiers that treat each sample in isolation, sequential models maintain an internal state that evolves as new inputs arrive.</a:t>
            </a:r>
            <a:endParaRPr lang="en-US" sz="1550" dirty="0"/>
          </a:p>
        </p:txBody>
      </p:sp>
      <p:sp>
        <p:nvSpPr>
          <p:cNvPr id="6" name="Text 3"/>
          <p:cNvSpPr/>
          <p:nvPr/>
        </p:nvSpPr>
        <p:spPr>
          <a:xfrm>
            <a:off x="6280190" y="5070277"/>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core insight is simple: to predict the next word in a sentence, you need to know what words came before. To classify a heartbeat, you need the temporal shape of the waveform. This temporal dependency is what makes sequential modeling both powerful and challenging.</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27628"/>
            <a:ext cx="6733580"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Sequence Prediction Tasks</a:t>
            </a:r>
            <a:endParaRPr lang="en-US" sz="3900" dirty="0"/>
          </a:p>
        </p:txBody>
      </p:sp>
      <p:sp>
        <p:nvSpPr>
          <p:cNvPr id="3" name="Text 1"/>
          <p:cNvSpPr/>
          <p:nvPr/>
        </p:nvSpPr>
        <p:spPr>
          <a:xfrm>
            <a:off x="793790" y="204454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Sequential models power a wide range of prediction tasks across domains. Here are representative examples that illustrate the diversity of sequence-to-output mappings.</a:t>
            </a:r>
            <a:endParaRPr lang="en-US" sz="1550" dirty="0"/>
          </a:p>
        </p:txBody>
      </p:sp>
      <p:sp>
        <p:nvSpPr>
          <p:cNvPr id="4" name="Shape 2"/>
          <p:cNvSpPr/>
          <p:nvPr/>
        </p:nvSpPr>
        <p:spPr>
          <a:xfrm>
            <a:off x="793790" y="2902863"/>
            <a:ext cx="13042821" cy="3440668"/>
          </a:xfrm>
          <a:prstGeom prst="roundRect">
            <a:avLst>
              <a:gd name="adj" fmla="val 2423"/>
            </a:avLst>
          </a:prstGeom>
          <a:noFill/>
          <a:ln w="7620">
            <a:solidFill>
              <a:srgbClr val="000000">
                <a:alpha val="8000"/>
              </a:srgbClr>
            </a:solidFill>
            <a:prstDash val="solid"/>
          </a:ln>
        </p:spPr>
      </p:sp>
      <p:sp>
        <p:nvSpPr>
          <p:cNvPr id="5" name="Shape 3"/>
          <p:cNvSpPr/>
          <p:nvPr/>
        </p:nvSpPr>
        <p:spPr>
          <a:xfrm>
            <a:off x="801410" y="2910483"/>
            <a:ext cx="13027581" cy="570905"/>
          </a:xfrm>
          <a:prstGeom prst="rect">
            <a:avLst/>
          </a:prstGeom>
          <a:solidFill>
            <a:srgbClr val="FFFFFF">
              <a:alpha val="4000"/>
            </a:srgbClr>
          </a:solidFill>
          <a:ln/>
        </p:spPr>
      </p:sp>
      <p:sp>
        <p:nvSpPr>
          <p:cNvPr id="6" name="Text 4"/>
          <p:cNvSpPr/>
          <p:nvPr/>
        </p:nvSpPr>
        <p:spPr>
          <a:xfrm>
            <a:off x="999887" y="3037165"/>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Task</a:t>
            </a:r>
            <a:endParaRPr lang="en-US" sz="1550" dirty="0"/>
          </a:p>
        </p:txBody>
      </p:sp>
      <p:sp>
        <p:nvSpPr>
          <p:cNvPr id="7" name="Text 5"/>
          <p:cNvSpPr/>
          <p:nvPr/>
        </p:nvSpPr>
        <p:spPr>
          <a:xfrm>
            <a:off x="4911923" y="3037165"/>
            <a:ext cx="4155281" cy="317540"/>
          </a:xfrm>
          <a:prstGeom prst="rect">
            <a:avLst/>
          </a:prstGeom>
          <a:noFill/>
          <a:ln/>
        </p:spPr>
        <p:txBody>
          <a:bodyPr wrap="none" lIns="0" tIns="0" rIns="0" bIns="0" rtlCol="0" anchor="t"/>
          <a:lstStyle/>
          <a:p>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Input Sequence</a:t>
            </a:r>
            <a:endParaRPr lang="en-US" sz="1550" dirty="0"/>
          </a:p>
        </p:txBody>
      </p:sp>
      <p:sp>
        <p:nvSpPr>
          <p:cNvPr id="8" name="Text 6"/>
          <p:cNvSpPr/>
          <p:nvPr/>
        </p:nvSpPr>
        <p:spPr>
          <a:xfrm>
            <a:off x="9471541" y="3037165"/>
            <a:ext cx="4159091" cy="317540"/>
          </a:xfrm>
          <a:prstGeom prst="rect">
            <a:avLst/>
          </a:prstGeom>
          <a:noFill/>
          <a:ln/>
        </p:spPr>
        <p:txBody>
          <a:bodyPr wrap="none" lIns="0" tIns="0" rIns="0" bIns="0" rtlCol="0" anchor="t"/>
          <a:lstStyle/>
          <a:p>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Output</a:t>
            </a:r>
            <a:endParaRPr lang="en-US" sz="1550" dirty="0"/>
          </a:p>
        </p:txBody>
      </p:sp>
      <p:sp>
        <p:nvSpPr>
          <p:cNvPr id="9" name="Shape 7"/>
          <p:cNvSpPr/>
          <p:nvPr/>
        </p:nvSpPr>
        <p:spPr>
          <a:xfrm>
            <a:off x="801410" y="3481388"/>
            <a:ext cx="13027581" cy="570905"/>
          </a:xfrm>
          <a:prstGeom prst="rect">
            <a:avLst/>
          </a:prstGeom>
          <a:solidFill>
            <a:srgbClr val="000000">
              <a:alpha val="4000"/>
            </a:srgbClr>
          </a:solidFill>
          <a:ln/>
        </p:spPr>
      </p:sp>
      <p:sp>
        <p:nvSpPr>
          <p:cNvPr id="10" name="Text 8"/>
          <p:cNvSpPr/>
          <p:nvPr/>
        </p:nvSpPr>
        <p:spPr>
          <a:xfrm>
            <a:off x="999887" y="3608070"/>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Language Modeling</a:t>
            </a:r>
            <a:endParaRPr lang="en-US" sz="1550" dirty="0"/>
          </a:p>
        </p:txBody>
      </p:sp>
      <p:sp>
        <p:nvSpPr>
          <p:cNvPr id="11" name="Text 9"/>
          <p:cNvSpPr/>
          <p:nvPr/>
        </p:nvSpPr>
        <p:spPr>
          <a:xfrm>
            <a:off x="4911923" y="3608070"/>
            <a:ext cx="415528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"The weather is…"</a:t>
            </a:r>
            <a:endParaRPr lang="en-US" sz="1550" dirty="0"/>
          </a:p>
        </p:txBody>
      </p:sp>
      <p:sp>
        <p:nvSpPr>
          <p:cNvPr id="12" name="Text 10"/>
          <p:cNvSpPr/>
          <p:nvPr/>
        </p:nvSpPr>
        <p:spPr>
          <a:xfrm>
            <a:off x="9471541" y="3608070"/>
            <a:ext cx="415909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Next word prediction</a:t>
            </a:r>
            <a:endParaRPr lang="en-US" sz="1550" dirty="0"/>
          </a:p>
        </p:txBody>
      </p:sp>
      <p:sp>
        <p:nvSpPr>
          <p:cNvPr id="13" name="Shape 11"/>
          <p:cNvSpPr/>
          <p:nvPr/>
        </p:nvSpPr>
        <p:spPr>
          <a:xfrm>
            <a:off x="801410" y="4052292"/>
            <a:ext cx="13027581" cy="570905"/>
          </a:xfrm>
          <a:prstGeom prst="rect">
            <a:avLst/>
          </a:prstGeom>
          <a:solidFill>
            <a:srgbClr val="FFFFFF">
              <a:alpha val="4000"/>
            </a:srgbClr>
          </a:solidFill>
          <a:ln/>
        </p:spPr>
      </p:sp>
      <p:sp>
        <p:nvSpPr>
          <p:cNvPr id="14" name="Text 12"/>
          <p:cNvSpPr/>
          <p:nvPr/>
        </p:nvSpPr>
        <p:spPr>
          <a:xfrm>
            <a:off x="999887" y="4178975"/>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ECG Classification</a:t>
            </a:r>
            <a:endParaRPr lang="en-US" sz="1550" dirty="0"/>
          </a:p>
        </p:txBody>
      </p:sp>
      <p:sp>
        <p:nvSpPr>
          <p:cNvPr id="15" name="Text 13"/>
          <p:cNvSpPr/>
          <p:nvPr/>
        </p:nvSpPr>
        <p:spPr>
          <a:xfrm>
            <a:off x="4911923" y="4178975"/>
            <a:ext cx="415528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Electrical heart activity</a:t>
            </a:r>
            <a:endParaRPr lang="en-US" sz="1550" dirty="0"/>
          </a:p>
        </p:txBody>
      </p:sp>
      <p:sp>
        <p:nvSpPr>
          <p:cNvPr id="16" name="Text 14"/>
          <p:cNvSpPr/>
          <p:nvPr/>
        </p:nvSpPr>
        <p:spPr>
          <a:xfrm>
            <a:off x="9471541" y="4178975"/>
            <a:ext cx="415909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Arrhythmia label</a:t>
            </a:r>
            <a:endParaRPr lang="en-US" sz="1550" dirty="0"/>
          </a:p>
        </p:txBody>
      </p:sp>
      <p:sp>
        <p:nvSpPr>
          <p:cNvPr id="17" name="Shape 15"/>
          <p:cNvSpPr/>
          <p:nvPr/>
        </p:nvSpPr>
        <p:spPr>
          <a:xfrm>
            <a:off x="801410" y="4623197"/>
            <a:ext cx="13027581" cy="570905"/>
          </a:xfrm>
          <a:prstGeom prst="rect">
            <a:avLst/>
          </a:prstGeom>
          <a:solidFill>
            <a:srgbClr val="000000">
              <a:alpha val="4000"/>
            </a:srgbClr>
          </a:solidFill>
          <a:ln/>
        </p:spPr>
      </p:sp>
      <p:sp>
        <p:nvSpPr>
          <p:cNvPr id="18" name="Text 16"/>
          <p:cNvSpPr/>
          <p:nvPr/>
        </p:nvSpPr>
        <p:spPr>
          <a:xfrm>
            <a:off x="999887" y="4749879"/>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Stock Prediction</a:t>
            </a:r>
            <a:endParaRPr lang="en-US" sz="1550" dirty="0"/>
          </a:p>
        </p:txBody>
      </p:sp>
      <p:sp>
        <p:nvSpPr>
          <p:cNvPr id="19" name="Text 17"/>
          <p:cNvSpPr/>
          <p:nvPr/>
        </p:nvSpPr>
        <p:spPr>
          <a:xfrm>
            <a:off x="4911923" y="4749879"/>
            <a:ext cx="415528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Daily closing prices</a:t>
            </a:r>
            <a:endParaRPr lang="en-US" sz="1550" dirty="0"/>
          </a:p>
        </p:txBody>
      </p:sp>
      <p:sp>
        <p:nvSpPr>
          <p:cNvPr id="20" name="Text 18"/>
          <p:cNvSpPr/>
          <p:nvPr/>
        </p:nvSpPr>
        <p:spPr>
          <a:xfrm>
            <a:off x="9471541" y="4749879"/>
            <a:ext cx="415909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Future trend direction</a:t>
            </a:r>
            <a:endParaRPr lang="en-US" sz="1550" dirty="0"/>
          </a:p>
        </p:txBody>
      </p:sp>
      <p:sp>
        <p:nvSpPr>
          <p:cNvPr id="21" name="Shape 19"/>
          <p:cNvSpPr/>
          <p:nvPr/>
        </p:nvSpPr>
        <p:spPr>
          <a:xfrm>
            <a:off x="801410" y="5194102"/>
            <a:ext cx="13027581" cy="570905"/>
          </a:xfrm>
          <a:prstGeom prst="rect">
            <a:avLst/>
          </a:prstGeom>
          <a:solidFill>
            <a:srgbClr val="FFFFFF">
              <a:alpha val="4000"/>
            </a:srgbClr>
          </a:solidFill>
          <a:ln/>
        </p:spPr>
      </p:sp>
      <p:sp>
        <p:nvSpPr>
          <p:cNvPr id="22" name="Text 20"/>
          <p:cNvSpPr/>
          <p:nvPr/>
        </p:nvSpPr>
        <p:spPr>
          <a:xfrm>
            <a:off x="999887" y="5320784"/>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Speech Recognition</a:t>
            </a:r>
            <a:endParaRPr lang="en-US" sz="1550" dirty="0"/>
          </a:p>
        </p:txBody>
      </p:sp>
      <p:sp>
        <p:nvSpPr>
          <p:cNvPr id="23" name="Text 21"/>
          <p:cNvSpPr/>
          <p:nvPr/>
        </p:nvSpPr>
        <p:spPr>
          <a:xfrm>
            <a:off x="4911923" y="5320784"/>
            <a:ext cx="415528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Audio waveform frames</a:t>
            </a:r>
            <a:endParaRPr lang="en-US" sz="1550" dirty="0"/>
          </a:p>
        </p:txBody>
      </p:sp>
      <p:sp>
        <p:nvSpPr>
          <p:cNvPr id="24" name="Text 22"/>
          <p:cNvSpPr/>
          <p:nvPr/>
        </p:nvSpPr>
        <p:spPr>
          <a:xfrm>
            <a:off x="9471541" y="5320784"/>
            <a:ext cx="415909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Transcribed text</a:t>
            </a:r>
            <a:endParaRPr lang="en-US" sz="1550" dirty="0"/>
          </a:p>
        </p:txBody>
      </p:sp>
      <p:sp>
        <p:nvSpPr>
          <p:cNvPr id="25" name="Shape 23"/>
          <p:cNvSpPr/>
          <p:nvPr/>
        </p:nvSpPr>
        <p:spPr>
          <a:xfrm>
            <a:off x="801410" y="5765006"/>
            <a:ext cx="13027581" cy="570905"/>
          </a:xfrm>
          <a:prstGeom prst="rect">
            <a:avLst/>
          </a:prstGeom>
          <a:solidFill>
            <a:srgbClr val="000000">
              <a:alpha val="4000"/>
            </a:srgbClr>
          </a:solidFill>
          <a:ln/>
        </p:spPr>
      </p:sp>
      <p:sp>
        <p:nvSpPr>
          <p:cNvPr id="26" name="Text 24"/>
          <p:cNvSpPr/>
          <p:nvPr/>
        </p:nvSpPr>
        <p:spPr>
          <a:xfrm>
            <a:off x="999887" y="5891689"/>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Machine Translation</a:t>
            </a:r>
            <a:endParaRPr lang="en-US" sz="1550" dirty="0"/>
          </a:p>
        </p:txBody>
      </p:sp>
      <p:sp>
        <p:nvSpPr>
          <p:cNvPr id="27" name="Text 25"/>
          <p:cNvSpPr/>
          <p:nvPr/>
        </p:nvSpPr>
        <p:spPr>
          <a:xfrm>
            <a:off x="4911923" y="5891689"/>
            <a:ext cx="415528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Source language sentence</a:t>
            </a:r>
            <a:endParaRPr lang="en-US" sz="1550" dirty="0"/>
          </a:p>
        </p:txBody>
      </p:sp>
      <p:sp>
        <p:nvSpPr>
          <p:cNvPr id="28" name="Text 26"/>
          <p:cNvSpPr/>
          <p:nvPr/>
        </p:nvSpPr>
        <p:spPr>
          <a:xfrm>
            <a:off x="9471541" y="5891689"/>
            <a:ext cx="4159091" cy="317540"/>
          </a:xfrm>
          <a:prstGeom prst="rect">
            <a:avLst/>
          </a:prstGeom>
          <a:noFill/>
          <a:ln/>
        </p:spPr>
        <p:txBody>
          <a:bodyPr wrap="non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Target language sentence</a:t>
            </a:r>
            <a:endParaRPr lang="en-US" sz="1550" dirty="0"/>
          </a:p>
        </p:txBody>
      </p:sp>
      <p:sp>
        <p:nvSpPr>
          <p:cNvPr id="29" name="Text 27"/>
          <p:cNvSpPr/>
          <p:nvPr/>
        </p:nvSpPr>
        <p:spPr>
          <a:xfrm>
            <a:off x="793790" y="656677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RNNs were introduced to add memory to neural networks, but they face fundamental gradient issues during training that severely limit their ability to learn from long sequences.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69256"/>
            <a:ext cx="828318"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CHAPTER 3</a:t>
            </a:r>
            <a:endParaRPr lang="en-US" sz="1250" dirty="0"/>
          </a:p>
        </p:txBody>
      </p:sp>
      <p:sp>
        <p:nvSpPr>
          <p:cNvPr id="3" name="Text 1"/>
          <p:cNvSpPr/>
          <p:nvPr/>
        </p:nvSpPr>
        <p:spPr>
          <a:xfrm>
            <a:off x="793790" y="2062163"/>
            <a:ext cx="8246745" cy="620078"/>
          </a:xfrm>
          <a:prstGeom prst="rect">
            <a:avLst/>
          </a:prstGeom>
          <a:noFill/>
          <a:ln/>
        </p:spPr>
        <p:txBody>
          <a:bodyPr wrap="non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Challenges With Standard RNNs</a:t>
            </a:r>
            <a:endParaRPr lang="en-US" sz="3900" dirty="0"/>
          </a:p>
        </p:txBody>
      </p:sp>
      <p:sp>
        <p:nvSpPr>
          <p:cNvPr id="4" name="Text 2"/>
          <p:cNvSpPr/>
          <p:nvPr/>
        </p:nvSpPr>
        <p:spPr>
          <a:xfrm>
            <a:off x="793790" y="297989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A basic RNN cell maintains a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hidden state</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that is updated step-by-step as it processes each element in a sequence. The recurrence relation is deceptively simple:</a:t>
            </a:r>
            <a:endParaRPr lang="en-US" sz="1550" dirty="0"/>
          </a:p>
        </p:txBody>
      </p:sp>
      <p:sp>
        <p:nvSpPr>
          <p:cNvPr id="5" name="Text 3"/>
          <p:cNvSpPr/>
          <p:nvPr/>
        </p:nvSpPr>
        <p:spPr>
          <a:xfrm>
            <a:off x="793790" y="3866078"/>
            <a:ext cx="13042821" cy="346948"/>
          </a:xfrm>
          <a:prstGeom prst="rect">
            <a:avLst/>
          </a:prstGeom>
          <a:noFill/>
          <a:ln/>
        </p:spPr>
        <p:txBody>
          <a:bodyPr wrap="none" lIns="0" tIns="0" rIns="0" bIns="0" rtlCol="0" anchor="t"/>
          <a:lstStyle/>
          <a:p>
            <a:pPr algn="l" indent="0" marL="0">
              <a:lnSpc>
                <a:spcPts val="2800"/>
              </a:lnSpc>
              <a:buNone/>
            </a:pPr>
            <a:endParaRPr lang="en-US" sz="1750" dirty="0"/>
          </a:p>
        </p:txBody>
      </p:sp>
      <p:pic>
        <p:nvPicPr>
          <p:cNvPr id="6" name="Image 0" descr="preencoded.png">    </p:cNvPr>
          <p:cNvPicPr>
            <a:picLocks noChangeAspect="1"/>
          </p:cNvPicPr>
          <p:nvPr/>
        </p:nvPicPr>
        <p:blipFill>
          <a:blip r:embed="rId1"/>
          <a:stretch>
            <a:fillRect/>
          </a:stretch>
        </p:blipFill>
        <p:spPr>
          <a:xfrm>
            <a:off x="793790" y="3866078"/>
            <a:ext cx="13042821" cy="346948"/>
          </a:xfrm>
          <a:prstGeom prst="rect">
            <a:avLst/>
          </a:prstGeom>
        </p:spPr>
      </p:pic>
      <p:sp>
        <p:nvSpPr>
          <p:cNvPr id="7" name="Text 4"/>
          <p:cNvSpPr/>
          <p:nvPr/>
        </p:nvSpPr>
        <p:spPr>
          <a:xfrm>
            <a:off x="793790" y="466248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C4E3D"/>
                </a:solidFill>
                <a:latin typeface="Libre Baskerville" pitchFamily="34" charset="0"/>
                <a:ea typeface="Libre Baskerville" pitchFamily="34" charset="-122"/>
                <a:cs typeface="Libre Baskerville" pitchFamily="34" charset="-120"/>
              </a:rPr>
              <a:t>Key Variables</a:t>
            </a:r>
            <a:endParaRPr lang="en-US" sz="1950" dirty="0"/>
          </a:p>
        </p:txBody>
      </p:sp>
      <p:sp>
        <p:nvSpPr>
          <p:cNvPr id="8" name="Text 5"/>
          <p:cNvSpPr/>
          <p:nvPr/>
        </p:nvSpPr>
        <p:spPr>
          <a:xfrm>
            <a:off x="793790" y="5171003"/>
            <a:ext cx="6279356" cy="1091446"/>
          </a:xfrm>
          <a:prstGeom prst="rect">
            <a:avLst/>
          </a:prstGeom>
          <a:noFill/>
          <a:ln/>
        </p:spPr>
        <p:txBody>
          <a:bodyPr wrap="square" lIns="0" tIns="0" rIns="0" bIns="0" rtlCol="0" anchor="t"/>
          <a:lstStyle/>
          <a:p>
            <a:pPr algn="l" marL="342900" indent="-342900">
              <a:lnSpc>
                <a:spcPts val="2500"/>
              </a:lnSpc>
              <a:buSzPct val="100000"/>
              <a:buChar char="•"/>
            </a:pPr>
            <a:r>
              <a:rPr lang="en-US" sz="1550" i="1" dirty="0">
                <a:solidFill>
                  <a:srgbClr val="454240"/>
                </a:solidFill>
                <a:latin typeface="DM Sans" pitchFamily="34" charset="0"/>
                <a:ea typeface="DM Sans" pitchFamily="34" charset="-122"/>
                <a:cs typeface="DM Sans" pitchFamily="34" charset="-120"/>
              </a:rPr>
              <a:t>x_t</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 input at time step </a:t>
            </a:r>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t</a:t>
            </a:r>
            <a:endParaRPr lang="en-US" sz="1550" dirty="0"/>
          </a:p>
          <a:p>
            <a:pPr algn="l" marL="342900" indent="-342900">
              <a:lnSpc>
                <a:spcPts val="2500"/>
              </a:lnSpc>
              <a:buSzPct val="100000"/>
              <a:buChar char="•"/>
            </a:pPr>
            <a:r>
              <a:rPr lang="en-US" sz="1550" i="1" dirty="0">
                <a:solidFill>
                  <a:srgbClr val="454240"/>
                </a:solidFill>
                <a:latin typeface="DM Sans" pitchFamily="34" charset="0"/>
                <a:ea typeface="DM Sans" pitchFamily="34" charset="-122"/>
                <a:cs typeface="DM Sans" pitchFamily="34" charset="-120"/>
              </a:rPr>
              <a:t>h_{t-1}</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 previous hidden state</a:t>
            </a:r>
            <a:endParaRPr lang="en-US" sz="1550" dirty="0"/>
          </a:p>
          <a:p>
            <a:pPr algn="l" marL="342900" indent="-342900">
              <a:lnSpc>
                <a:spcPts val="2500"/>
              </a:lnSpc>
              <a:buSzPct val="100000"/>
              <a:buChar char="•"/>
            </a:pPr>
            <a:r>
              <a:rPr lang="en-US" sz="1550" i="1" dirty="0">
                <a:solidFill>
                  <a:srgbClr val="454240"/>
                </a:solidFill>
                <a:latin typeface="DM Sans" pitchFamily="34" charset="0"/>
                <a:ea typeface="DM Sans" pitchFamily="34" charset="-122"/>
                <a:cs typeface="DM Sans" pitchFamily="34" charset="-120"/>
              </a:rPr>
              <a:t>h_t</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 current hidden state</a:t>
            </a:r>
            <a:endParaRPr lang="en-US" sz="1550" dirty="0"/>
          </a:p>
        </p:txBody>
      </p:sp>
      <p:sp>
        <p:nvSpPr>
          <p:cNvPr id="9" name="Text 6"/>
          <p:cNvSpPr/>
          <p:nvPr/>
        </p:nvSpPr>
        <p:spPr>
          <a:xfrm>
            <a:off x="7564874" y="466248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5C4E3D"/>
                </a:solidFill>
                <a:latin typeface="Libre Baskerville" pitchFamily="34" charset="0"/>
                <a:ea typeface="Libre Baskerville" pitchFamily="34" charset="-122"/>
                <a:cs typeface="Libre Baskerville" pitchFamily="34" charset="-120"/>
              </a:rPr>
              <a:t>Core Property</a:t>
            </a:r>
            <a:endParaRPr lang="en-US" sz="1950" dirty="0"/>
          </a:p>
        </p:txBody>
      </p:sp>
      <p:sp>
        <p:nvSpPr>
          <p:cNvPr id="10" name="Text 7"/>
          <p:cNvSpPr/>
          <p:nvPr/>
        </p:nvSpPr>
        <p:spPr>
          <a:xfrm>
            <a:off x="7564874" y="5171003"/>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RNNs </a:t>
            </a:r>
            <a:pPr algn="l" indent="0" marL="0">
              <a:lnSpc>
                <a:spcPts val="2500"/>
              </a:lnSpc>
              <a:buNone/>
            </a:pPr>
            <a:r>
              <a:rPr lang="en-US" sz="1550" b="1" dirty="0">
                <a:solidFill>
                  <a:srgbClr val="454240"/>
                </a:solidFill>
                <a:latin typeface="DM Sans" pitchFamily="34" charset="0"/>
                <a:ea typeface="DM Sans" pitchFamily="34" charset="-122"/>
                <a:cs typeface="DM Sans" pitchFamily="34" charset="-120"/>
              </a:rPr>
              <a:t>share weights</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across all time steps, which enables memory flow through the hidden state. However, this weight sharing creates a compounding effect during backpropagation that becomes problematic for long sequences.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4257" y="497919"/>
            <a:ext cx="9308902" cy="565785"/>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Backpropagation Through Time (BPTT)</a:t>
            </a:r>
            <a:endParaRPr lang="en-US" sz="3550" dirty="0"/>
          </a:p>
        </p:txBody>
      </p:sp>
      <p:sp>
        <p:nvSpPr>
          <p:cNvPr id="3" name="Text 1"/>
          <p:cNvSpPr/>
          <p:nvPr/>
        </p:nvSpPr>
        <p:spPr>
          <a:xfrm>
            <a:off x="724257" y="1394103"/>
            <a:ext cx="13181886" cy="830818"/>
          </a:xfrm>
          <a:prstGeom prst="rect">
            <a:avLst/>
          </a:prstGeom>
          <a:noFill/>
          <a:ln/>
        </p:spPr>
        <p:txBody>
          <a:bodyPr wrap="square" lIns="0" tIns="0" rIns="0" bIns="0" rtlCol="0" anchor="t"/>
          <a:lstStyle/>
          <a:p>
            <a:pPr algn="l" indent="0" marL="0">
              <a:lnSpc>
                <a:spcPts val="2150"/>
              </a:lnSpc>
              <a:buNone/>
            </a:pPr>
            <a:r>
              <a:rPr lang="en-US" sz="1400" dirty="0">
                <a:solidFill>
                  <a:srgbClr val="454240"/>
                </a:solidFill>
                <a:latin typeface="DM Sans" pitchFamily="34" charset="0"/>
                <a:ea typeface="DM Sans" pitchFamily="34" charset="-122"/>
                <a:cs typeface="DM Sans" pitchFamily="34" charset="-120"/>
              </a:rPr>
              <a:t>When we train RNNs, we unroll the network across time and apply backpropagation — a process called </a:t>
            </a:r>
            <a:pPr algn="l" indent="0" marL="0">
              <a:lnSpc>
                <a:spcPts val="2150"/>
              </a:lnSpc>
              <a:buNone/>
            </a:pPr>
            <a:r>
              <a:rPr lang="en-US" sz="1400" b="1" dirty="0">
                <a:solidFill>
                  <a:srgbClr val="454240"/>
                </a:solidFill>
                <a:latin typeface="DM Sans" pitchFamily="34" charset="0"/>
                <a:ea typeface="DM Sans" pitchFamily="34" charset="-122"/>
                <a:cs typeface="DM Sans" pitchFamily="34" charset="-120"/>
              </a:rPr>
              <a:t>Backpropagation Through Time (BPTT)</a:t>
            </a:r>
            <a:pPr algn="l" indent="0" marL="0">
              <a:lnSpc>
                <a:spcPts val="2150"/>
              </a:lnSpc>
              <a:buNone/>
            </a:pPr>
            <a:r>
              <a:rPr lang="en-US" sz="1400" dirty="0">
                <a:solidFill>
                  <a:srgbClr val="454240"/>
                </a:solidFill>
                <a:latin typeface="DM Sans" pitchFamily="34" charset="0"/>
                <a:ea typeface="DM Sans" pitchFamily="34" charset="-122"/>
                <a:cs typeface="DM Sans" pitchFamily="34" charset="-120"/>
              </a:rPr>
              <a:t>. At each step, gradients are multiplied by the recurrent weight matrix and the derivative of the activation function. Over many time steps, this repeated multiplication creates a chain of products that determines whether learning succeeds or fails.</a:t>
            </a:r>
            <a:endParaRPr lang="en-US" sz="1400" dirty="0"/>
          </a:p>
        </p:txBody>
      </p:sp>
      <p:pic>
        <p:nvPicPr>
          <p:cNvPr id="4" name="Image 0" descr="preencoded.png">    </p:cNvPr>
          <p:cNvPicPr>
            <a:picLocks noChangeAspect="1"/>
          </p:cNvPicPr>
          <p:nvPr/>
        </p:nvPicPr>
        <p:blipFill>
          <a:blip r:embed="rId1"/>
          <a:stretch>
            <a:fillRect/>
          </a:stretch>
        </p:blipFill>
        <p:spPr>
          <a:xfrm>
            <a:off x="3444121" y="2410778"/>
            <a:ext cx="7742158" cy="4594979"/>
          </a:xfrm>
          <a:prstGeom prst="rect">
            <a:avLst/>
          </a:prstGeom>
        </p:spPr>
      </p:pic>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9974" y="3533867"/>
            <a:ext cx="659082" cy="659081"/>
          </a:xfrm>
          <a:prstGeom prst="rect">
            <a:avLst/>
          </a:prstGeom>
        </p:spPr>
      </p:pic>
      <p:sp>
        <p:nvSpPr>
          <p:cNvPr id="6" name="Text 2"/>
          <p:cNvSpPr/>
          <p:nvPr/>
        </p:nvSpPr>
        <p:spPr>
          <a:xfrm>
            <a:off x="8832774" y="5754559"/>
            <a:ext cx="1924517" cy="741466"/>
          </a:xfrm>
          <a:prstGeom prst="rect">
            <a:avLst/>
          </a:prstGeom>
          <a:noFill/>
          <a:ln/>
        </p:spPr>
        <p:txBody>
          <a:bodyPr wrap="square" lIns="0" tIns="0" rIns="0" bIns="0" rtlCol="0" anchor="t"/>
          <a:lstStyle/>
          <a:p>
            <a:pPr algn="ctr" indent="0" marL="0">
              <a:lnSpc>
                <a:spcPts val="2900"/>
              </a:lnSpc>
              <a:buNone/>
            </a:pPr>
            <a:r>
              <a:rPr lang="en-US" sz="2300" dirty="0">
                <a:solidFill>
                  <a:srgbClr val="454240"/>
                </a:solidFill>
                <a:latin typeface="Libre Baskerville" pitchFamily="34" charset="0"/>
                <a:ea typeface="Libre Baskerville" pitchFamily="34" charset="-122"/>
                <a:cs typeface="Libre Baskerville" pitchFamily="34" charset="-120"/>
              </a:rPr>
              <a:t>Backward Pass</a:t>
            </a:r>
            <a:endParaRPr lang="en-US" sz="23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07119" y="3535103"/>
            <a:ext cx="659081" cy="659081"/>
          </a:xfrm>
          <a:prstGeom prst="rect">
            <a:avLst/>
          </a:prstGeom>
        </p:spPr>
      </p:pic>
      <p:sp>
        <p:nvSpPr>
          <p:cNvPr id="8" name="Text 3"/>
          <p:cNvSpPr/>
          <p:nvPr/>
        </p:nvSpPr>
        <p:spPr>
          <a:xfrm>
            <a:off x="6407355" y="5754559"/>
            <a:ext cx="1924518" cy="741466"/>
          </a:xfrm>
          <a:prstGeom prst="rect">
            <a:avLst/>
          </a:prstGeom>
          <a:noFill/>
          <a:ln/>
        </p:spPr>
        <p:txBody>
          <a:bodyPr wrap="square" lIns="0" tIns="0" rIns="0" bIns="0" rtlCol="0" anchor="t"/>
          <a:lstStyle/>
          <a:p>
            <a:pPr algn="ctr" indent="0" marL="0">
              <a:lnSpc>
                <a:spcPts val="2900"/>
              </a:lnSpc>
              <a:buNone/>
            </a:pPr>
            <a:r>
              <a:rPr lang="en-US" sz="2300" dirty="0">
                <a:solidFill>
                  <a:srgbClr val="454240"/>
                </a:solidFill>
                <a:latin typeface="Libre Baskerville" pitchFamily="34" charset="0"/>
                <a:ea typeface="Libre Baskerville" pitchFamily="34" charset="-122"/>
                <a:cs typeface="Libre Baskerville" pitchFamily="34" charset="-120"/>
              </a:rPr>
              <a:t>Compute Loss</a:t>
            </a:r>
            <a:endParaRPr lang="en-US" sz="2300" dirty="0"/>
          </a:p>
        </p:txBody>
      </p:sp>
      <p:pic>
        <p:nvPicPr>
          <p:cNvPr id="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1700" y="3535103"/>
            <a:ext cx="659081" cy="659081"/>
          </a:xfrm>
          <a:prstGeom prst="rect">
            <a:avLst/>
          </a:prstGeom>
        </p:spPr>
      </p:pic>
      <p:sp>
        <p:nvSpPr>
          <p:cNvPr id="10" name="Text 4"/>
          <p:cNvSpPr/>
          <p:nvPr/>
        </p:nvSpPr>
        <p:spPr>
          <a:xfrm>
            <a:off x="3942391" y="5754559"/>
            <a:ext cx="1924517" cy="741466"/>
          </a:xfrm>
          <a:prstGeom prst="rect">
            <a:avLst/>
          </a:prstGeom>
          <a:noFill/>
          <a:ln/>
        </p:spPr>
        <p:txBody>
          <a:bodyPr wrap="square" lIns="0" tIns="0" rIns="0" bIns="0" rtlCol="0" anchor="t"/>
          <a:lstStyle/>
          <a:p>
            <a:pPr algn="ctr" indent="0" marL="0">
              <a:lnSpc>
                <a:spcPts val="2900"/>
              </a:lnSpc>
              <a:buNone/>
            </a:pPr>
            <a:r>
              <a:rPr lang="en-US" sz="2300" dirty="0">
                <a:solidFill>
                  <a:srgbClr val="454240"/>
                </a:solidFill>
                <a:latin typeface="Libre Baskerville" pitchFamily="34" charset="0"/>
                <a:ea typeface="Libre Baskerville" pitchFamily="34" charset="-122"/>
                <a:cs typeface="Libre Baskerville" pitchFamily="34" charset="-120"/>
              </a:rPr>
              <a:t>Forward Pass</a:t>
            </a:r>
            <a:endParaRPr lang="en-US" sz="2300" dirty="0"/>
          </a:p>
        </p:txBody>
      </p:sp>
      <p:sp>
        <p:nvSpPr>
          <p:cNvPr id="11" name="Text 5"/>
          <p:cNvSpPr/>
          <p:nvPr/>
        </p:nvSpPr>
        <p:spPr>
          <a:xfrm>
            <a:off x="724257" y="7191613"/>
            <a:ext cx="13181886" cy="553879"/>
          </a:xfrm>
          <a:prstGeom prst="rect">
            <a:avLst/>
          </a:prstGeom>
          <a:noFill/>
          <a:ln/>
        </p:spPr>
        <p:txBody>
          <a:bodyPr wrap="square" lIns="0" tIns="0" rIns="0" bIns="0" rtlCol="0" anchor="t"/>
          <a:lstStyle/>
          <a:p>
            <a:pPr algn="l" indent="0" marL="0">
              <a:lnSpc>
                <a:spcPts val="2150"/>
              </a:lnSpc>
              <a:buNone/>
            </a:pPr>
            <a:r>
              <a:rPr lang="en-US" sz="1400" dirty="0">
                <a:solidFill>
                  <a:srgbClr val="454240"/>
                </a:solidFill>
                <a:latin typeface="DM Sans" pitchFamily="34" charset="0"/>
                <a:ea typeface="DM Sans" pitchFamily="34" charset="-122"/>
                <a:cs typeface="DM Sans" pitchFamily="34" charset="-120"/>
              </a:rPr>
              <a:t>The critical issue is that these gradient products either </a:t>
            </a:r>
            <a:pPr algn="l" indent="0" marL="0">
              <a:lnSpc>
                <a:spcPts val="2150"/>
              </a:lnSpc>
              <a:buNone/>
            </a:pPr>
            <a:r>
              <a:rPr lang="en-US" sz="1400" b="1" dirty="0">
                <a:solidFill>
                  <a:srgbClr val="454240"/>
                </a:solidFill>
                <a:latin typeface="DM Sans" pitchFamily="34" charset="0"/>
                <a:ea typeface="DM Sans" pitchFamily="34" charset="-122"/>
                <a:cs typeface="DM Sans" pitchFamily="34" charset="-120"/>
              </a:rPr>
              <a:t>shrink exponentially</a:t>
            </a:r>
            <a:pPr algn="l" indent="0" marL="0">
              <a:lnSpc>
                <a:spcPts val="2150"/>
              </a:lnSpc>
              <a:buNone/>
            </a:pPr>
            <a:r>
              <a:rPr lang="en-US" sz="1400" dirty="0">
                <a:solidFill>
                  <a:srgbClr val="454240"/>
                </a:solidFill>
                <a:latin typeface="DM Sans" pitchFamily="34" charset="0"/>
                <a:ea typeface="DM Sans" pitchFamily="34" charset="-122"/>
                <a:cs typeface="DM Sans" pitchFamily="34" charset="-120"/>
              </a:rPr>
              <a:t> (vanishing) or </a:t>
            </a:r>
            <a:pPr algn="l" indent="0" marL="0">
              <a:lnSpc>
                <a:spcPts val="2150"/>
              </a:lnSpc>
              <a:buNone/>
            </a:pPr>
            <a:r>
              <a:rPr lang="en-US" sz="1400" b="1" dirty="0">
                <a:solidFill>
                  <a:srgbClr val="454240"/>
                </a:solidFill>
                <a:latin typeface="DM Sans" pitchFamily="34" charset="0"/>
                <a:ea typeface="DM Sans" pitchFamily="34" charset="-122"/>
                <a:cs typeface="DM Sans" pitchFamily="34" charset="-120"/>
              </a:rPr>
              <a:t>grow exponentially</a:t>
            </a:r>
            <a:pPr algn="l" indent="0" marL="0">
              <a:lnSpc>
                <a:spcPts val="2150"/>
              </a:lnSpc>
              <a:buNone/>
            </a:pPr>
            <a:r>
              <a:rPr lang="en-US" sz="1400" dirty="0">
                <a:solidFill>
                  <a:srgbClr val="454240"/>
                </a:solidFill>
                <a:latin typeface="DM Sans" pitchFamily="34" charset="0"/>
                <a:ea typeface="DM Sans" pitchFamily="34" charset="-122"/>
                <a:cs typeface="DM Sans" pitchFamily="34" charset="-120"/>
              </a:rPr>
              <a:t> (exploding), making it nearly impossible for the network to learn dependencies across more than a handful of time steps.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73217"/>
            <a:ext cx="830937" cy="254079"/>
          </a:xfrm>
          <a:prstGeom prst="rect">
            <a:avLst/>
          </a:prstGeom>
          <a:noFill/>
          <a:ln/>
        </p:spPr>
        <p:txBody>
          <a:bodyPr wrap="none" lIns="0" tIns="0" rIns="0" bIns="0" rtlCol="0" anchor="t"/>
          <a:lstStyle/>
          <a:p>
            <a:pPr algn="l" indent="0" marL="0">
              <a:lnSpc>
                <a:spcPts val="2000"/>
              </a:lnSpc>
              <a:buNone/>
            </a:pPr>
            <a:r>
              <a:rPr lang="en-US" sz="1250" dirty="0">
                <a:solidFill>
                  <a:srgbClr val="B88E23"/>
                </a:solidFill>
                <a:latin typeface="DM Sans" pitchFamily="34" charset="0"/>
                <a:ea typeface="DM Sans" pitchFamily="34" charset="-122"/>
                <a:cs typeface="DM Sans" pitchFamily="34" charset="-120"/>
              </a:rPr>
              <a:t>CHAPTER 4</a:t>
            </a:r>
            <a:endParaRPr lang="en-US" sz="1250" dirty="0"/>
          </a:p>
        </p:txBody>
      </p:sp>
      <p:sp>
        <p:nvSpPr>
          <p:cNvPr id="4" name="Text 1"/>
          <p:cNvSpPr/>
          <p:nvPr/>
        </p:nvSpPr>
        <p:spPr>
          <a:xfrm>
            <a:off x="793790" y="1366123"/>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The Vanishing &amp; Exploding Gradient Problem</a:t>
            </a:r>
            <a:endParaRPr lang="en-US" sz="3900" dirty="0"/>
          </a:p>
        </p:txBody>
      </p:sp>
      <p:sp>
        <p:nvSpPr>
          <p:cNvPr id="5" name="Text 2"/>
          <p:cNvSpPr/>
          <p:nvPr/>
        </p:nvSpPr>
        <p:spPr>
          <a:xfrm>
            <a:off x="793790" y="2903934"/>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When training deep networks with backpropagation, gradients are propagated backward through many layers or time steps. The repeated multiplication of partial derivatives creates a product chain that governs learning dynamics:</a:t>
            </a:r>
            <a:endParaRPr lang="en-US" sz="1550" dirty="0"/>
          </a:p>
        </p:txBody>
      </p:sp>
      <p:sp>
        <p:nvSpPr>
          <p:cNvPr id="6" name="Text 3"/>
          <p:cNvSpPr/>
          <p:nvPr/>
        </p:nvSpPr>
        <p:spPr>
          <a:xfrm>
            <a:off x="793790" y="4107656"/>
            <a:ext cx="7556421" cy="845701"/>
          </a:xfrm>
          <a:prstGeom prst="rect">
            <a:avLst/>
          </a:prstGeom>
          <a:noFill/>
          <a:ln/>
        </p:spPr>
        <p:txBody>
          <a:bodyPr wrap="square" lIns="0" tIns="0" rIns="0" bIns="0" rtlCol="0" anchor="t"/>
          <a:lstStyle/>
          <a:p>
            <a:pPr algn="l" indent="0" marL="0">
              <a:lnSpc>
                <a:spcPts val="2800"/>
              </a:lnSpc>
              <a:buNone/>
            </a:pPr>
            <a:endParaRPr lang="en-US" sz="1750" dirty="0"/>
          </a:p>
        </p:txBody>
      </p:sp>
      <p:pic>
        <p:nvPicPr>
          <p:cNvPr id="7" name="Image 1" descr="preencoded.png">    </p:cNvPr>
          <p:cNvPicPr>
            <a:picLocks noChangeAspect="1"/>
          </p:cNvPicPr>
          <p:nvPr/>
        </p:nvPicPr>
        <p:blipFill>
          <a:blip r:embed="rId2"/>
          <a:stretch>
            <a:fillRect/>
          </a:stretch>
        </p:blipFill>
        <p:spPr>
          <a:xfrm>
            <a:off x="793790" y="4107656"/>
            <a:ext cx="7556421" cy="845701"/>
          </a:xfrm>
          <a:prstGeom prst="rect">
            <a:avLst/>
          </a:prstGeom>
        </p:spPr>
      </p:pic>
      <p:sp>
        <p:nvSpPr>
          <p:cNvPr id="8" name="Shape 4"/>
          <p:cNvSpPr/>
          <p:nvPr/>
        </p:nvSpPr>
        <p:spPr>
          <a:xfrm>
            <a:off x="793790" y="5204460"/>
            <a:ext cx="3679031" cy="2111335"/>
          </a:xfrm>
          <a:prstGeom prst="roundRect">
            <a:avLst>
              <a:gd name="adj" fmla="val 3948"/>
            </a:avLst>
          </a:prstGeom>
          <a:solidFill>
            <a:srgbClr val="F7EDD4"/>
          </a:solidFill>
          <a:ln w="7620">
            <a:solidFill>
              <a:srgbClr val="DDD3BA"/>
            </a:solidFill>
            <a:prstDash val="solid"/>
          </a:ln>
        </p:spPr>
      </p:sp>
      <p:sp>
        <p:nvSpPr>
          <p:cNvPr id="9" name="Text 5"/>
          <p:cNvSpPr/>
          <p:nvPr/>
        </p:nvSpPr>
        <p:spPr>
          <a:xfrm>
            <a:off x="999768" y="5410438"/>
            <a:ext cx="2562225"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Vanishing Gradients</a:t>
            </a:r>
            <a:endParaRPr lang="en-US" sz="1950" dirty="0"/>
          </a:p>
        </p:txBody>
      </p:sp>
      <p:sp>
        <p:nvSpPr>
          <p:cNvPr id="10" name="Text 6"/>
          <p:cNvSpPr/>
          <p:nvPr/>
        </p:nvSpPr>
        <p:spPr>
          <a:xfrm>
            <a:off x="999768" y="5839658"/>
            <a:ext cx="3267075"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When partial derivatives are less than 1, the product shrinks exponentially: </a:t>
            </a:r>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0.9^{50} \approx 0.005</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Earlier layers effectively stop learning.</a:t>
            </a:r>
            <a:endParaRPr lang="en-US" sz="1550" dirty="0"/>
          </a:p>
        </p:txBody>
      </p:sp>
      <p:sp>
        <p:nvSpPr>
          <p:cNvPr id="11" name="Shape 7"/>
          <p:cNvSpPr/>
          <p:nvPr/>
        </p:nvSpPr>
        <p:spPr>
          <a:xfrm>
            <a:off x="4671179" y="5204460"/>
            <a:ext cx="3679031" cy="2111335"/>
          </a:xfrm>
          <a:prstGeom prst="roundRect">
            <a:avLst>
              <a:gd name="adj" fmla="val 3948"/>
            </a:avLst>
          </a:prstGeom>
          <a:solidFill>
            <a:srgbClr val="F7EDD4"/>
          </a:solidFill>
          <a:ln w="7620">
            <a:solidFill>
              <a:srgbClr val="DDD3BA"/>
            </a:solidFill>
            <a:prstDash val="solid"/>
          </a:ln>
        </p:spPr>
      </p:sp>
      <p:sp>
        <p:nvSpPr>
          <p:cNvPr id="12" name="Text 8"/>
          <p:cNvSpPr/>
          <p:nvPr/>
        </p:nvSpPr>
        <p:spPr>
          <a:xfrm>
            <a:off x="4877157" y="5410438"/>
            <a:ext cx="2624971" cy="310158"/>
          </a:xfrm>
          <a:prstGeom prst="rect">
            <a:avLst/>
          </a:prstGeom>
          <a:noFill/>
          <a:ln/>
        </p:spPr>
        <p:txBody>
          <a:bodyPr wrap="none" lIns="0" tIns="0" rIns="0" bIns="0" rtlCol="0" anchor="t"/>
          <a:lstStyle/>
          <a:p>
            <a:pPr algn="l" indent="0" marL="0">
              <a:lnSpc>
                <a:spcPts val="2400"/>
              </a:lnSpc>
              <a:buNone/>
            </a:pPr>
            <a:r>
              <a:rPr lang="en-US" sz="1950" dirty="0">
                <a:solidFill>
                  <a:srgbClr val="454240"/>
                </a:solidFill>
                <a:latin typeface="Libre Baskerville" pitchFamily="34" charset="0"/>
                <a:ea typeface="Libre Baskerville" pitchFamily="34" charset="-122"/>
                <a:cs typeface="Libre Baskerville" pitchFamily="34" charset="-120"/>
              </a:rPr>
              <a:t>Exploding Gradients</a:t>
            </a:r>
            <a:endParaRPr lang="en-US" sz="1950" dirty="0"/>
          </a:p>
        </p:txBody>
      </p:sp>
      <p:sp>
        <p:nvSpPr>
          <p:cNvPr id="13" name="Text 9"/>
          <p:cNvSpPr/>
          <p:nvPr/>
        </p:nvSpPr>
        <p:spPr>
          <a:xfrm>
            <a:off x="4877157" y="5839658"/>
            <a:ext cx="3267075" cy="1270159"/>
          </a:xfrm>
          <a:prstGeom prst="rect">
            <a:avLst/>
          </a:prstGeom>
          <a:noFill/>
          <a:ln/>
        </p:spPr>
        <p:txBody>
          <a:bodyPr wrap="square" lIns="0" tIns="0" rIns="0" bIns="0" rtlCol="0" anchor="t"/>
          <a:lstStyle/>
          <a:p>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When partial derivatives exceed 1, the product grows exponentially: </a:t>
            </a:r>
            <a:pPr algn="l" indent="0" marL="0">
              <a:lnSpc>
                <a:spcPts val="2500"/>
              </a:lnSpc>
              <a:buNone/>
            </a:pPr>
            <a:r>
              <a:rPr lang="en-US" sz="1550" i="1" dirty="0">
                <a:solidFill>
                  <a:srgbClr val="454240"/>
                </a:solidFill>
                <a:latin typeface="DM Sans" pitchFamily="34" charset="0"/>
                <a:ea typeface="DM Sans" pitchFamily="34" charset="-122"/>
                <a:cs typeface="DM Sans" pitchFamily="34" charset="-120"/>
              </a:rPr>
              <a:t>1.2^{50} \approx 9100</a:t>
            </a:r>
            <a:pPr algn="l" indent="0" marL="0">
              <a:lnSpc>
                <a:spcPts val="2500"/>
              </a:lnSpc>
              <a:buNone/>
            </a:pPr>
            <a:r>
              <a:rPr lang="en-US" sz="1550" dirty="0">
                <a:solidFill>
                  <a:srgbClr val="454240"/>
                </a:solidFill>
                <a:latin typeface="DM Sans" pitchFamily="34" charset="0"/>
                <a:ea typeface="DM Sans" pitchFamily="34" charset="-122"/>
                <a:cs typeface="DM Sans" pitchFamily="34" charset="-120"/>
              </a:rPr>
              <a:t>. Weights become numerically unstable.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2026-02-28T02:52:56Z</dcterms:created>
  <dcterms:modified xsi:type="dcterms:W3CDTF">2026-02-28T02:52:56Z</dcterms:modified>
</cp:coreProperties>
</file>